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10" r:id="rId6"/>
    <p:sldId id="260" r:id="rId7"/>
    <p:sldId id="261" r:id="rId8"/>
    <p:sldId id="300" r:id="rId9"/>
    <p:sldId id="264" r:id="rId10"/>
    <p:sldId id="265" r:id="rId11"/>
    <p:sldId id="266" r:id="rId12"/>
    <p:sldId id="267" r:id="rId13"/>
    <p:sldId id="268" r:id="rId14"/>
    <p:sldId id="269" r:id="rId15"/>
    <p:sldId id="270" r:id="rId16"/>
    <p:sldId id="271" r:id="rId17"/>
    <p:sldId id="272" r:id="rId18"/>
    <p:sldId id="299" r:id="rId19"/>
    <p:sldId id="273" r:id="rId20"/>
    <p:sldId id="274" r:id="rId21"/>
    <p:sldId id="275" r:id="rId22"/>
    <p:sldId id="276" r:id="rId23"/>
    <p:sldId id="277" r:id="rId24"/>
    <p:sldId id="278" r:id="rId25"/>
    <p:sldId id="279" r:id="rId26"/>
    <p:sldId id="280" r:id="rId27"/>
    <p:sldId id="301" r:id="rId28"/>
    <p:sldId id="296" r:id="rId29"/>
    <p:sldId id="281" r:id="rId30"/>
    <p:sldId id="311" r:id="rId31"/>
    <p:sldId id="282" r:id="rId32"/>
    <p:sldId id="283" r:id="rId33"/>
    <p:sldId id="284" r:id="rId34"/>
    <p:sldId id="285" r:id="rId35"/>
    <p:sldId id="286" r:id="rId36"/>
    <p:sldId id="287" r:id="rId37"/>
    <p:sldId id="288" r:id="rId38"/>
    <p:sldId id="304" r:id="rId39"/>
    <p:sldId id="303" r:id="rId40"/>
    <p:sldId id="306" r:id="rId41"/>
    <p:sldId id="305" r:id="rId42"/>
    <p:sldId id="302" r:id="rId43"/>
    <p:sldId id="297" r:id="rId44"/>
    <p:sldId id="298" r:id="rId45"/>
    <p:sldId id="289" r:id="rId46"/>
    <p:sldId id="290" r:id="rId47"/>
    <p:sldId id="309" r:id="rId48"/>
    <p:sldId id="308" r:id="rId49"/>
    <p:sldId id="307"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00"/>
    <a:srgbClr val="FFFFFF"/>
    <a:srgbClr val="0000FF"/>
    <a:srgbClr val="FF0066"/>
    <a:srgbClr val="009900"/>
    <a:srgbClr val="008000"/>
    <a:srgbClr val="CC0066"/>
    <a:srgbClr val="33CC33"/>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9" autoAdjust="0"/>
    <p:restoredTop sz="94660"/>
  </p:normalViewPr>
  <p:slideViewPr>
    <p:cSldViewPr>
      <p:cViewPr>
        <p:scale>
          <a:sx n="44" d="100"/>
          <a:sy n="44" d="100"/>
        </p:scale>
        <p:origin x="-678"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109C65-2024-4F2B-AE0D-36423B1172AB}" type="datetimeFigureOut">
              <a:rPr lang="en-US"/>
              <a:pPr>
                <a:defRPr/>
              </a:pPr>
              <a:t>6/18/2009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D9C529-1D3C-4D7E-94C2-6E18D5EF6C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CFEABD-6235-44A2-8B98-AE1F9A49F083}" type="datetimeFigureOut">
              <a:rPr lang="en-US"/>
              <a:pPr>
                <a:defRPr/>
              </a:pPr>
              <a:t>6/18/2009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EFFA12-139B-4C78-9FBD-92FEC66AB4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D5C25F-8A5A-425F-8E66-77A7A27032D3}" type="datetimeFigureOut">
              <a:rPr lang="en-US"/>
              <a:pPr>
                <a:defRPr/>
              </a:pPr>
              <a:t>6/18/2009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AAB89-07A8-4D5D-A94C-6EF59AE9F0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D430AA-B058-4314-94CA-48F68427EA80}" type="datetimeFigureOut">
              <a:rPr lang="en-US"/>
              <a:pPr>
                <a:defRPr/>
              </a:pPr>
              <a:t>6/18/2009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D05729-B6BD-457F-9A4F-062CA25334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75C1ED-B496-4296-B29E-EAC1923265AC}" type="datetimeFigureOut">
              <a:rPr lang="en-US"/>
              <a:pPr>
                <a:defRPr/>
              </a:pPr>
              <a:t>6/18/2009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511AE3-EFF3-4D40-812C-3D61536FD9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AE3623-BBE8-41BF-8B4B-D38E9E9482F8}" type="datetimeFigureOut">
              <a:rPr lang="en-US"/>
              <a:pPr>
                <a:defRPr/>
              </a:pPr>
              <a:t>6/18/2009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037E8D-04ED-410E-9951-CD791BB03C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FBB0594-2B9B-43F2-B694-F0C9207EE51A}" type="datetimeFigureOut">
              <a:rPr lang="en-US"/>
              <a:pPr>
                <a:defRPr/>
              </a:pPr>
              <a:t>6/18/2009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83BBC4-AF18-4850-9E15-9E0B0EB303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65B61B-FBF1-4391-BD17-A6A7BAD71063}" type="datetimeFigureOut">
              <a:rPr lang="en-US"/>
              <a:pPr>
                <a:defRPr/>
              </a:pPr>
              <a:t>6/18/2009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163943-EA66-471B-B8B2-A02CCC4A5EA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05D595-5A0A-4B39-800F-F5048B9E0129}" type="datetimeFigureOut">
              <a:rPr lang="en-US"/>
              <a:pPr>
                <a:defRPr/>
              </a:pPr>
              <a:t>6/18/2009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D24311-0467-4B30-BFB9-8A947A32BA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DDBBE7-6889-4A8D-BDED-6E810B20C4E5}" type="datetimeFigureOut">
              <a:rPr lang="en-US"/>
              <a:pPr>
                <a:defRPr/>
              </a:pPr>
              <a:t>6/18/2009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855525-D0A0-4336-8132-81A80C6E4D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936200-78FB-444D-9FFE-0409A9BEE491}" type="datetimeFigureOut">
              <a:rPr lang="en-US"/>
              <a:pPr>
                <a:defRPr/>
              </a:pPr>
              <a:t>6/18/2009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5FC520-B416-4566-8C72-A0D102A697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C6AF6AC-2C47-4E52-A1D5-96765D06D2BC}" type="datetimeFigureOut">
              <a:rPr lang="en-US"/>
              <a:pPr>
                <a:defRPr/>
              </a:pPr>
              <a:t>6/18/2009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148B1AC-D2E4-4C7A-8DD6-68713D0A4A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Black" pitchFamily="34" charset="0"/>
        </a:defRPr>
      </a:lvl2pPr>
      <a:lvl3pPr algn="ctr" rtl="0" fontAlgn="base">
        <a:spcBef>
          <a:spcPct val="0"/>
        </a:spcBef>
        <a:spcAft>
          <a:spcPct val="0"/>
        </a:spcAft>
        <a:defRPr sz="4400">
          <a:solidFill>
            <a:schemeClr val="tx1"/>
          </a:solidFill>
          <a:latin typeface="Arial Black" pitchFamily="34" charset="0"/>
        </a:defRPr>
      </a:lvl3pPr>
      <a:lvl4pPr algn="ctr" rtl="0" fontAlgn="base">
        <a:spcBef>
          <a:spcPct val="0"/>
        </a:spcBef>
        <a:spcAft>
          <a:spcPct val="0"/>
        </a:spcAft>
        <a:defRPr sz="4400">
          <a:solidFill>
            <a:schemeClr val="tx1"/>
          </a:solidFill>
          <a:latin typeface="Arial Black" pitchFamily="34" charset="0"/>
        </a:defRPr>
      </a:lvl4pPr>
      <a:lvl5pPr algn="ctr" rtl="0" fontAlgn="base">
        <a:spcBef>
          <a:spcPct val="0"/>
        </a:spcBef>
        <a:spcAft>
          <a:spcPct val="0"/>
        </a:spcAft>
        <a:defRPr sz="4400">
          <a:solidFill>
            <a:schemeClr val="tx1"/>
          </a:solidFill>
          <a:latin typeface="Arial Black" pitchFamily="34" charset="0"/>
        </a:defRPr>
      </a:lvl5pPr>
      <a:lvl6pPr marL="457200" algn="ctr" rtl="0" fontAlgn="base">
        <a:spcBef>
          <a:spcPct val="0"/>
        </a:spcBef>
        <a:spcAft>
          <a:spcPct val="0"/>
        </a:spcAft>
        <a:defRPr sz="4400">
          <a:solidFill>
            <a:schemeClr val="tx1"/>
          </a:solidFill>
          <a:latin typeface="Arial Black" pitchFamily="34" charset="0"/>
        </a:defRPr>
      </a:lvl6pPr>
      <a:lvl7pPr marL="914400" algn="ctr" rtl="0" fontAlgn="base">
        <a:spcBef>
          <a:spcPct val="0"/>
        </a:spcBef>
        <a:spcAft>
          <a:spcPct val="0"/>
        </a:spcAft>
        <a:defRPr sz="4400">
          <a:solidFill>
            <a:schemeClr val="tx1"/>
          </a:solidFill>
          <a:latin typeface="Arial Black" pitchFamily="34" charset="0"/>
        </a:defRPr>
      </a:lvl7pPr>
      <a:lvl8pPr marL="1371600" algn="ctr" rtl="0" fontAlgn="base">
        <a:spcBef>
          <a:spcPct val="0"/>
        </a:spcBef>
        <a:spcAft>
          <a:spcPct val="0"/>
        </a:spcAft>
        <a:defRPr sz="4400">
          <a:solidFill>
            <a:schemeClr val="tx1"/>
          </a:solidFill>
          <a:latin typeface="Arial Black" pitchFamily="34" charset="0"/>
        </a:defRPr>
      </a:lvl8pPr>
      <a:lvl9pPr marL="1828800" algn="ctr" rtl="0" fontAlgn="base">
        <a:spcBef>
          <a:spcPct val="0"/>
        </a:spcBef>
        <a:spcAft>
          <a:spcPct val="0"/>
        </a:spcAft>
        <a:defRPr sz="4400">
          <a:solidFill>
            <a:schemeClr val="tx1"/>
          </a:solidFill>
          <a:latin typeface="Arial Black"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light.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609600" y="1905000"/>
            <a:ext cx="4596130" cy="646331"/>
          </a:xfrm>
          <a:prstGeom prst="rect">
            <a:avLst/>
          </a:prstGeom>
          <a:noFill/>
        </p:spPr>
        <p:txBody>
          <a:bodyPr wrap="none">
            <a:spAutoFit/>
          </a:bodyPr>
          <a:lstStyle/>
          <a:p>
            <a:pPr fontAlgn="auto">
              <a:spcBef>
                <a:spcPts val="0"/>
              </a:spcBef>
              <a:spcAft>
                <a:spcPts val="0"/>
              </a:spcAft>
              <a:defRPr/>
            </a:pPr>
            <a:r>
              <a:rPr lang="en-US" sz="3600" b="1"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mn-lt"/>
                <a:cs typeface="+mn-cs"/>
              </a:rPr>
              <a:t>Khutbah</a:t>
            </a:r>
            <a:r>
              <a:rPr lang="en-US" sz="3600" b="1"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mn-lt"/>
                <a:cs typeface="+mn-cs"/>
              </a:rPr>
              <a:t> Multimedia</a:t>
            </a:r>
          </a:p>
        </p:txBody>
      </p:sp>
      <p:sp>
        <p:nvSpPr>
          <p:cNvPr id="2057" name="TextBox 10"/>
          <p:cNvSpPr txBox="1">
            <a:spLocks noChangeArrowheads="1"/>
          </p:cNvSpPr>
          <p:nvPr/>
        </p:nvSpPr>
        <p:spPr bwMode="auto">
          <a:xfrm>
            <a:off x="2743200" y="6400800"/>
            <a:ext cx="184150" cy="369888"/>
          </a:xfrm>
          <a:prstGeom prst="rect">
            <a:avLst/>
          </a:prstGeom>
          <a:noFill/>
          <a:ln w="9525">
            <a:noFill/>
            <a:miter lim="800000"/>
            <a:headEnd/>
            <a:tailEnd/>
          </a:ln>
        </p:spPr>
        <p:txBody>
          <a:bodyPr wrap="none">
            <a:spAutoFit/>
          </a:bodyPr>
          <a:lstStyle/>
          <a:p>
            <a:endParaRPr lang="ms-MY"/>
          </a:p>
        </p:txBody>
      </p:sp>
      <p:grpSp>
        <p:nvGrpSpPr>
          <p:cNvPr id="2060" name="Group 7"/>
          <p:cNvGrpSpPr>
            <a:grpSpLocks/>
          </p:cNvGrpSpPr>
          <p:nvPr/>
        </p:nvGrpSpPr>
        <p:grpSpPr bwMode="auto">
          <a:xfrm>
            <a:off x="304800" y="0"/>
            <a:ext cx="1335088" cy="1447800"/>
            <a:chOff x="2160" y="3110"/>
            <a:chExt cx="1080" cy="1080"/>
          </a:xfrm>
        </p:grpSpPr>
        <p:sp>
          <p:nvSpPr>
            <p:cNvPr id="2061" name="Oval 8"/>
            <p:cNvSpPr>
              <a:spLocks noChangeArrowheads="1"/>
            </p:cNvSpPr>
            <p:nvPr/>
          </p:nvSpPr>
          <p:spPr bwMode="auto">
            <a:xfrm>
              <a:off x="2220" y="3160"/>
              <a:ext cx="960" cy="980"/>
            </a:xfrm>
            <a:prstGeom prst="ellipse">
              <a:avLst/>
            </a:prstGeom>
            <a:solidFill>
              <a:srgbClr val="FFFFFF"/>
            </a:solidFill>
            <a:ln w="9525">
              <a:noFill/>
              <a:round/>
              <a:headEnd/>
              <a:tailEnd/>
            </a:ln>
          </p:spPr>
          <p:txBody>
            <a:bodyPr/>
            <a:lstStyle/>
            <a:p>
              <a:endParaRPr lang="ms-MY">
                <a:latin typeface="Calibri" pitchFamily="34" charset="0"/>
              </a:endParaRPr>
            </a:p>
          </p:txBody>
        </p:sp>
        <p:pic>
          <p:nvPicPr>
            <p:cNvPr id="2062" name="Picture 9" descr="lambangterengganu"/>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60" y="3110"/>
              <a:ext cx="1080" cy="1080"/>
            </a:xfrm>
            <a:prstGeom prst="rect">
              <a:avLst/>
            </a:prstGeom>
            <a:noFill/>
            <a:ln w="9525">
              <a:noFill/>
              <a:miter lim="800000"/>
              <a:headEnd/>
              <a:tailEnd/>
            </a:ln>
          </p:spPr>
        </p:pic>
      </p:grpSp>
      <p:sp>
        <p:nvSpPr>
          <p:cNvPr id="16" name="Rectangle 15"/>
          <p:cNvSpPr/>
          <p:nvPr/>
        </p:nvSpPr>
        <p:spPr>
          <a:xfrm>
            <a:off x="1295400" y="282714"/>
            <a:ext cx="7391400" cy="707886"/>
          </a:xfrm>
          <a:prstGeom prst="rect">
            <a:avLst/>
          </a:prstGeom>
          <a:noFill/>
        </p:spPr>
        <p:txBody>
          <a:bodyPr>
            <a:spAutoFit/>
          </a:bodyPr>
          <a:lstStyle/>
          <a:p>
            <a:pPr algn="ctr" fontAlgn="auto">
              <a:spcBef>
                <a:spcPts val="0"/>
              </a:spcBef>
              <a:spcAft>
                <a:spcPts val="0"/>
              </a:spcAft>
              <a:defRPr/>
            </a:pPr>
            <a:r>
              <a:rPr lang="en-US" sz="4000" dirty="0" err="1">
                <a:ln w="9525" cmpd="sng">
                  <a:solidFill>
                    <a:schemeClr val="bg1"/>
                  </a:solidFill>
                  <a:prstDash val="solid"/>
                </a:ln>
                <a:solidFill>
                  <a:srgbClr val="7030A0"/>
                </a:solidFill>
                <a:effectLst>
                  <a:glow rad="101600">
                    <a:schemeClr val="accent3">
                      <a:satMod val="175000"/>
                      <a:alpha val="40000"/>
                    </a:schemeClr>
                  </a:glow>
                </a:effectLst>
                <a:latin typeface="BlizzardD" pitchFamily="66" charset="0"/>
                <a:cs typeface="+mn-cs"/>
              </a:rPr>
              <a:t>Jabatan</a:t>
            </a:r>
            <a:r>
              <a:rPr lang="en-US" sz="4000" dirty="0">
                <a:ln w="9525" cmpd="sng">
                  <a:solidFill>
                    <a:schemeClr val="bg1"/>
                  </a:solidFill>
                  <a:prstDash val="solid"/>
                </a:ln>
                <a:solidFill>
                  <a:srgbClr val="7030A0"/>
                </a:solidFill>
                <a:effectLst>
                  <a:glow rad="101600">
                    <a:schemeClr val="accent3">
                      <a:satMod val="175000"/>
                      <a:alpha val="40000"/>
                    </a:schemeClr>
                  </a:glow>
                </a:effectLst>
                <a:latin typeface="BlizzardD" pitchFamily="66" charset="0"/>
                <a:cs typeface="+mn-cs"/>
              </a:rPr>
              <a:t> Hal </a:t>
            </a:r>
            <a:r>
              <a:rPr lang="en-US" sz="4000" dirty="0" err="1">
                <a:ln w="9525" cmpd="sng">
                  <a:solidFill>
                    <a:schemeClr val="bg1"/>
                  </a:solidFill>
                  <a:prstDash val="solid"/>
                </a:ln>
                <a:solidFill>
                  <a:srgbClr val="7030A0"/>
                </a:solidFill>
                <a:effectLst>
                  <a:glow rad="101600">
                    <a:schemeClr val="accent3">
                      <a:satMod val="175000"/>
                      <a:alpha val="40000"/>
                    </a:schemeClr>
                  </a:glow>
                </a:effectLst>
                <a:latin typeface="BlizzardD" pitchFamily="66" charset="0"/>
                <a:cs typeface="+mn-cs"/>
              </a:rPr>
              <a:t>Ehwal</a:t>
            </a:r>
            <a:r>
              <a:rPr lang="en-US" sz="4000" dirty="0">
                <a:ln w="9525" cmpd="sng">
                  <a:solidFill>
                    <a:schemeClr val="bg1"/>
                  </a:solidFill>
                  <a:prstDash val="solid"/>
                </a:ln>
                <a:solidFill>
                  <a:srgbClr val="7030A0"/>
                </a:solidFill>
                <a:effectLst>
                  <a:glow rad="101600">
                    <a:schemeClr val="accent3">
                      <a:satMod val="175000"/>
                      <a:alpha val="40000"/>
                    </a:schemeClr>
                  </a:glow>
                </a:effectLst>
                <a:latin typeface="BlizzardD" pitchFamily="66" charset="0"/>
                <a:cs typeface="+mn-cs"/>
              </a:rPr>
              <a:t> Agama Terengganu</a:t>
            </a:r>
          </a:p>
        </p:txBody>
      </p:sp>
      <p:sp>
        <p:nvSpPr>
          <p:cNvPr id="9" name="TextBox 8"/>
          <p:cNvSpPr txBox="1"/>
          <p:nvPr/>
        </p:nvSpPr>
        <p:spPr>
          <a:xfrm>
            <a:off x="304800" y="2590800"/>
            <a:ext cx="8610600" cy="175432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28575"/>
                <a:gradFill>
                  <a:gsLst>
                    <a:gs pos="25000">
                      <a:schemeClr val="accent2">
                        <a:satMod val="155000"/>
                      </a:schemeClr>
                    </a:gs>
                    <a:gs pos="100000">
                      <a:schemeClr val="accent2">
                        <a:shade val="45000"/>
                        <a:satMod val="165000"/>
                      </a:schemeClr>
                    </a:gs>
                  </a:gsLst>
                  <a:lin ang="5400000"/>
                </a:gradFill>
                <a:effectLst>
                  <a:glow rad="228600">
                    <a:schemeClr val="tx1">
                      <a:alpha val="40000"/>
                    </a:schemeClr>
                  </a:glow>
                  <a:outerShdw blurRad="76200" dist="50800" dir="5400000" algn="tl" rotWithShape="0">
                    <a:srgbClr val="000000">
                      <a:alpha val="65000"/>
                    </a:srgbClr>
                  </a:outerShdw>
                  <a:reflection blurRad="6350" stA="60000" endA="900" endPos="60000" dist="60007" dir="5400000" sy="-100000" algn="bl" rotWithShape="0"/>
                </a:effectLst>
                <a:latin typeface="Bernard MT Condensed" pitchFamily="18" charset="0"/>
              </a:rPr>
              <a:t>AKHLAK SEBAGAI TERAS KECEMERLANGAN MODAL INSAN</a:t>
            </a:r>
            <a:endParaRPr lang="ms-MY" sz="5400" b="1" spc="50" dirty="0">
              <a:ln w="28575"/>
              <a:gradFill>
                <a:gsLst>
                  <a:gs pos="25000">
                    <a:schemeClr val="accent2">
                      <a:satMod val="155000"/>
                    </a:schemeClr>
                  </a:gs>
                  <a:gs pos="100000">
                    <a:schemeClr val="accent2">
                      <a:shade val="45000"/>
                      <a:satMod val="165000"/>
                    </a:schemeClr>
                  </a:gs>
                </a:gsLst>
                <a:lin ang="5400000"/>
              </a:gradFill>
              <a:effectLst>
                <a:glow rad="228600">
                  <a:schemeClr val="tx1">
                    <a:alpha val="40000"/>
                  </a:schemeClr>
                </a:glow>
                <a:outerShdw blurRad="76200" dist="50800" dir="5400000" algn="tl" rotWithShape="0">
                  <a:srgbClr val="000000">
                    <a:alpha val="65000"/>
                  </a:srgbClr>
                </a:outerShdw>
                <a:reflection blurRad="6350" stA="60000" endA="900" endPos="60000" dist="60007" dir="5400000" sy="-100000" algn="bl" rotWithShape="0"/>
              </a:effectLst>
              <a:latin typeface="Bernard MT Condensed" pitchFamily="18" charset="0"/>
            </a:endParaRPr>
          </a:p>
        </p:txBody>
      </p:sp>
      <p:sp>
        <p:nvSpPr>
          <p:cNvPr id="10" name="TextBox 9"/>
          <p:cNvSpPr txBox="1"/>
          <p:nvPr/>
        </p:nvSpPr>
        <p:spPr>
          <a:xfrm>
            <a:off x="857147" y="5663625"/>
            <a:ext cx="7220053" cy="584775"/>
          </a:xfrm>
          <a:prstGeom prst="rect">
            <a:avLst/>
          </a:prstGeom>
          <a:noFill/>
        </p:spPr>
        <p:txBody>
          <a:bodyPr wrap="none">
            <a:spAutoFit/>
          </a:bodyPr>
          <a:lstStyle/>
          <a:p>
            <a:pPr fontAlgn="auto">
              <a:spcBef>
                <a:spcPts val="0"/>
              </a:spcBef>
              <a:spcAft>
                <a:spcPts val="0"/>
              </a:spcAft>
              <a:defRPr/>
            </a:pPr>
            <a:r>
              <a:rPr lang="en-US" sz="3200" b="1" dirty="0" smtClean="0">
                <a:ln w="19050">
                  <a:solidFill>
                    <a:sysClr val="windowText" lastClr="000000"/>
                  </a:solidFill>
                </a:ln>
                <a:solidFill>
                  <a:schemeClr val="accent6">
                    <a:lumMod val="75000"/>
                  </a:schemeClr>
                </a:solidFill>
                <a:effectLst>
                  <a:glow rad="101600">
                    <a:schemeClr val="bg1">
                      <a:alpha val="60000"/>
                    </a:schemeClr>
                  </a:glow>
                  <a:outerShdw blurRad="38100" dist="38100" dir="2700000" algn="tl">
                    <a:srgbClr val="000000">
                      <a:alpha val="43137"/>
                    </a:srgbClr>
                  </a:outerShdw>
                </a:effectLst>
                <a:latin typeface="+mn-lt"/>
                <a:cs typeface="+mn-cs"/>
              </a:rPr>
              <a:t>25 </a:t>
            </a:r>
            <a:r>
              <a:rPr lang="en-US" sz="3200" b="1" dirty="0" err="1" smtClean="0">
                <a:ln w="19050">
                  <a:solidFill>
                    <a:sysClr val="windowText" lastClr="000000"/>
                  </a:solidFill>
                </a:ln>
                <a:solidFill>
                  <a:schemeClr val="accent6">
                    <a:lumMod val="75000"/>
                  </a:schemeClr>
                </a:solidFill>
                <a:effectLst>
                  <a:glow rad="101600">
                    <a:schemeClr val="bg1">
                      <a:alpha val="60000"/>
                    </a:schemeClr>
                  </a:glow>
                  <a:outerShdw blurRad="38100" dist="38100" dir="2700000" algn="tl">
                    <a:srgbClr val="000000">
                      <a:alpha val="43137"/>
                    </a:srgbClr>
                  </a:outerShdw>
                </a:effectLst>
                <a:latin typeface="+mn-lt"/>
                <a:cs typeface="+mn-cs"/>
              </a:rPr>
              <a:t>JamadilAkhir</a:t>
            </a:r>
            <a:r>
              <a:rPr lang="en-US" sz="3200" b="1" dirty="0" smtClean="0">
                <a:ln w="19050">
                  <a:solidFill>
                    <a:sysClr val="windowText" lastClr="000000"/>
                  </a:solidFill>
                </a:ln>
                <a:solidFill>
                  <a:schemeClr val="accent6">
                    <a:lumMod val="75000"/>
                  </a:schemeClr>
                </a:solidFill>
                <a:effectLst>
                  <a:glow rad="101600">
                    <a:schemeClr val="bg1">
                      <a:alpha val="60000"/>
                    </a:schemeClr>
                  </a:glow>
                  <a:outerShdw blurRad="38100" dist="38100" dir="2700000" algn="tl">
                    <a:srgbClr val="000000">
                      <a:alpha val="43137"/>
                    </a:srgbClr>
                  </a:outerShdw>
                </a:effectLst>
                <a:latin typeface="+mn-lt"/>
                <a:cs typeface="+mn-cs"/>
              </a:rPr>
              <a:t>, 1430 / 19 Jun, 2009</a:t>
            </a:r>
            <a:endParaRPr lang="en-US" sz="3200" b="1" dirty="0">
              <a:ln w="19050">
                <a:solidFill>
                  <a:sysClr val="windowText" lastClr="000000"/>
                </a:solidFill>
              </a:ln>
              <a:solidFill>
                <a:schemeClr val="accent6">
                  <a:lumMod val="75000"/>
                </a:schemeClr>
              </a:solidFill>
              <a:effectLst>
                <a:glow rad="101600">
                  <a:schemeClr val="bg1">
                    <a:alpha val="60000"/>
                  </a:schemeClr>
                </a:glow>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268" name="Rectangle 4"/>
          <p:cNvSpPr>
            <a:spLocks noChangeArrowheads="1"/>
          </p:cNvSpPr>
          <p:nvPr/>
        </p:nvSpPr>
        <p:spPr bwMode="auto">
          <a:xfrm>
            <a:off x="209550" y="152400"/>
            <a:ext cx="8686800" cy="946150"/>
          </a:xfrm>
          <a:prstGeom prst="rect">
            <a:avLst/>
          </a:prstGeom>
          <a:noFill/>
          <a:ln w="9525">
            <a:noFill/>
            <a:miter lim="800000"/>
            <a:headEnd/>
            <a:tailEnd/>
          </a:ln>
        </p:spPr>
        <p:txBody>
          <a:bodyPr>
            <a:spAutoFit/>
          </a:bodyPr>
          <a:lstStyle/>
          <a:p>
            <a:pPr algn="ctr"/>
            <a:r>
              <a:rPr lang="en-US" sz="2800" b="1">
                <a:solidFill>
                  <a:srgbClr val="FFFF00"/>
                </a:solidFill>
                <a:latin typeface="Verdana" pitchFamily="34" charset="0"/>
              </a:rPr>
              <a:t>Firman Allah dalam </a:t>
            </a:r>
          </a:p>
          <a:p>
            <a:pPr algn="ctr"/>
            <a:r>
              <a:rPr lang="en-US" sz="2800" b="1">
                <a:solidFill>
                  <a:srgbClr val="FFFF00"/>
                </a:solidFill>
                <a:latin typeface="Verdana" pitchFamily="34" charset="0"/>
              </a:rPr>
              <a:t>Surah Al-Zariyat, Ayat 56 :</a:t>
            </a:r>
          </a:p>
        </p:txBody>
      </p:sp>
      <p:sp>
        <p:nvSpPr>
          <p:cNvPr id="4" name="TextBox 3"/>
          <p:cNvSpPr txBox="1"/>
          <p:nvPr/>
        </p:nvSpPr>
        <p:spPr>
          <a:xfrm>
            <a:off x="304800" y="4098429"/>
            <a:ext cx="8610600" cy="1938992"/>
          </a:xfrm>
          <a:prstGeom prst="rect">
            <a:avLst/>
          </a:prstGeom>
          <a:noFill/>
          <a:ln w="38100">
            <a:noFill/>
          </a:ln>
        </p:spPr>
        <p:txBody>
          <a:bodyPr>
            <a:spAutoFit/>
          </a:bodyPr>
          <a:lstStyle/>
          <a:p>
            <a:pPr>
              <a:defRPr/>
            </a:pPr>
            <a:r>
              <a:rPr lang="en-US" sz="3600" b="1" dirty="0" err="1">
                <a:ln w="19050">
                  <a:solidFill>
                    <a:schemeClr val="tx1"/>
                  </a:solidFill>
                </a:ln>
                <a:solidFill>
                  <a:srgbClr val="FF0000"/>
                </a:solidFill>
                <a:latin typeface="BlizzardD" pitchFamily="66" charset="0"/>
              </a:rPr>
              <a:t>Maksudnya</a:t>
            </a:r>
            <a:r>
              <a:rPr lang="en-US" sz="3600" b="1" dirty="0">
                <a:ln w="19050">
                  <a:solidFill>
                    <a:schemeClr val="tx1"/>
                  </a:solidFill>
                </a:ln>
                <a:solidFill>
                  <a:srgbClr val="FF0000"/>
                </a:solidFill>
                <a:latin typeface="BlizzardD" pitchFamily="66" charset="0"/>
              </a:rPr>
              <a:t>:</a:t>
            </a:r>
          </a:p>
          <a:p>
            <a:pPr algn="ctr">
              <a:defRPr/>
            </a:pPr>
            <a:r>
              <a:rPr lang="en-US" sz="2800" b="1" dirty="0" err="1" smtClean="0">
                <a:ln w="19050">
                  <a:solidFill>
                    <a:schemeClr val="tx1"/>
                  </a:solidFill>
                </a:ln>
                <a:solidFill>
                  <a:srgbClr val="FFC000"/>
                </a:solidFill>
                <a:latin typeface="+mj-lt"/>
              </a:rPr>
              <a:t>Tidaklah</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Aku</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jadikan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jin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dan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manusia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itu</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melainkan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untuk</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beribadah</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kepadaKu</a:t>
            </a:r>
            <a:r>
              <a:rPr lang="en-US" sz="2800" b="1" dirty="0" smtClean="0">
                <a:ln w="19050">
                  <a:solidFill>
                    <a:schemeClr val="tx1"/>
                  </a:solidFill>
                </a:ln>
                <a:solidFill>
                  <a:srgbClr val="FFC000"/>
                </a:solidFill>
                <a:latin typeface="+mj-lt"/>
              </a:rPr>
              <a:t>.</a:t>
            </a:r>
            <a:endParaRPr lang="en-US" sz="2800" b="1" dirty="0">
              <a:ln w="19050">
                <a:solidFill>
                  <a:schemeClr val="tx1"/>
                </a:solidFill>
              </a:ln>
              <a:solidFill>
                <a:srgbClr val="FFC000"/>
              </a:solidFill>
              <a:latin typeface="+mj-lt"/>
            </a:endParaRPr>
          </a:p>
          <a:p>
            <a:pPr algn="ctr">
              <a:defRPr/>
            </a:pPr>
            <a:endParaRPr lang="ms-MY" sz="2800" b="1" dirty="0">
              <a:ln w="19050">
                <a:solidFill>
                  <a:schemeClr val="tx1"/>
                </a:solidFill>
              </a:ln>
              <a:solidFill>
                <a:schemeClr val="bg1"/>
              </a:solidFill>
              <a:latin typeface="+mj-lt"/>
            </a:endParaRPr>
          </a:p>
        </p:txBody>
      </p:sp>
      <p:sp>
        <p:nvSpPr>
          <p:cNvPr id="5" name="Rectangle 4"/>
          <p:cNvSpPr/>
          <p:nvPr/>
        </p:nvSpPr>
        <p:spPr>
          <a:xfrm>
            <a:off x="609600" y="2369403"/>
            <a:ext cx="7856638" cy="1015663"/>
          </a:xfrm>
          <a:prstGeom prst="rect">
            <a:avLst/>
          </a:prstGeom>
        </p:spPr>
        <p:txBody>
          <a:bodyPr wrap="none">
            <a:spAutoFit/>
          </a:bodyPr>
          <a:lstStyle/>
          <a:p>
            <a:r>
              <a:rPr lang="ar-SA" sz="6000" b="1" dirty="0" smtClean="0">
                <a:ln>
                  <a:solidFill>
                    <a:schemeClr val="tx1"/>
                  </a:solidFill>
                </a:ln>
                <a:solidFill>
                  <a:srgbClr val="FFFF00"/>
                </a:solidFill>
                <a:effectLst>
                  <a:glow rad="101600">
                    <a:schemeClr val="tx1">
                      <a:alpha val="60000"/>
                    </a:schemeClr>
                  </a:glow>
                </a:effectLst>
                <a:cs typeface="Traditional Arabic" pitchFamily="2" charset="-78"/>
              </a:rPr>
              <a:t>وَمَا خَلَقْتُ الْجِنَّ </a:t>
            </a:r>
            <a:r>
              <a:rPr lang="ar-SA" sz="6000" b="1" dirty="0" smtClean="0">
                <a:ln>
                  <a:solidFill>
                    <a:schemeClr val="tx1"/>
                  </a:solidFill>
                </a:ln>
                <a:solidFill>
                  <a:srgbClr val="FFFF00"/>
                </a:solidFill>
                <a:effectLst>
                  <a:glow rad="101600">
                    <a:schemeClr val="tx1">
                      <a:alpha val="60000"/>
                    </a:schemeClr>
                  </a:glow>
                </a:effectLst>
                <a:cs typeface="Traditional Arabic" pitchFamily="2" charset="-78"/>
              </a:rPr>
              <a:t>وَالإِن</a:t>
            </a:r>
            <a:r>
              <a:rPr lang="ar-SA" sz="6000" b="1" dirty="0" smtClean="0">
                <a:ln>
                  <a:solidFill>
                    <a:schemeClr val="tx1"/>
                  </a:solidFill>
                </a:ln>
                <a:solidFill>
                  <a:srgbClr val="FFFF00"/>
                </a:solidFill>
                <a:effectLst>
                  <a:glow rad="101600">
                    <a:schemeClr val="tx1">
                      <a:alpha val="60000"/>
                    </a:schemeClr>
                  </a:glow>
                </a:effectLst>
                <a:cs typeface="Traditional Arabic" pitchFamily="2" charset="-78"/>
              </a:rPr>
              <a:t>ْ</a:t>
            </a:r>
            <a:r>
              <a:rPr lang="ar-SA" sz="6000" b="1" dirty="0" smtClean="0">
                <a:ln>
                  <a:solidFill>
                    <a:schemeClr val="tx1"/>
                  </a:solidFill>
                </a:ln>
                <a:solidFill>
                  <a:srgbClr val="FFFF00"/>
                </a:solidFill>
                <a:effectLst>
                  <a:glow rad="101600">
                    <a:schemeClr val="tx1">
                      <a:alpha val="60000"/>
                    </a:schemeClr>
                  </a:glow>
                </a:effectLst>
                <a:cs typeface="Traditional Arabic" pitchFamily="2" charset="-78"/>
              </a:rPr>
              <a:t>سَ إِلاَّ </a:t>
            </a:r>
            <a:r>
              <a:rPr lang="ar-SA" sz="6000" b="1" dirty="0" smtClean="0">
                <a:ln>
                  <a:solidFill>
                    <a:schemeClr val="tx1"/>
                  </a:solidFill>
                </a:ln>
                <a:solidFill>
                  <a:srgbClr val="FFFF00"/>
                </a:solidFill>
                <a:effectLst>
                  <a:glow rad="101600">
                    <a:schemeClr val="tx1">
                      <a:alpha val="60000"/>
                    </a:schemeClr>
                  </a:glow>
                </a:effectLst>
                <a:cs typeface="Traditional Arabic" pitchFamily="2" charset="-78"/>
              </a:rPr>
              <a:t>لِيَعْبُدُونِ</a:t>
            </a:r>
            <a:endParaRPr lang="en-US" sz="6000" b="1" dirty="0">
              <a:ln>
                <a:solidFill>
                  <a:schemeClr val="tx1"/>
                </a:solidFill>
              </a:ln>
              <a:solidFill>
                <a:srgbClr val="FFFF00"/>
              </a:solidFill>
              <a:effectLst>
                <a:glow rad="101600">
                  <a:schemeClr val="tx1">
                    <a:alpha val="6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4" name="Rectangle 6"/>
          <p:cNvSpPr>
            <a:spLocks noChangeArrowheads="1"/>
          </p:cNvSpPr>
          <p:nvPr/>
        </p:nvSpPr>
        <p:spPr bwMode="auto">
          <a:xfrm>
            <a:off x="190500" y="304800"/>
            <a:ext cx="8763000" cy="519113"/>
          </a:xfrm>
          <a:prstGeom prst="rect">
            <a:avLst/>
          </a:prstGeom>
          <a:noFill/>
          <a:ln w="9525">
            <a:noFill/>
            <a:miter lim="800000"/>
            <a:headEnd/>
            <a:tailEnd/>
          </a:ln>
        </p:spPr>
        <p:txBody>
          <a:bodyPr>
            <a:spAutoFit/>
          </a:bodyPr>
          <a:lstStyle/>
          <a:p>
            <a:pPr algn="ctr"/>
            <a:r>
              <a:rPr lang="en-US" sz="2800" b="1">
                <a:solidFill>
                  <a:srgbClr val="FFFF00"/>
                </a:solidFill>
              </a:rPr>
              <a:t>Huraian dari ayat di atas, iaitu :-</a:t>
            </a:r>
            <a:endParaRPr lang="en-US" sz="2800" b="1">
              <a:solidFill>
                <a:schemeClr val="bg1"/>
              </a:solidFill>
            </a:endParaRPr>
          </a:p>
        </p:txBody>
      </p:sp>
      <p:sp>
        <p:nvSpPr>
          <p:cNvPr id="7" name="Rectangle 6"/>
          <p:cNvSpPr/>
          <p:nvPr/>
        </p:nvSpPr>
        <p:spPr>
          <a:xfrm>
            <a:off x="4008087" y="1600200"/>
            <a:ext cx="5022780" cy="137160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w="3810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a:solidFill>
                  <a:srgbClr val="FFFFFF"/>
                </a:solidFill>
                <a:effectLst>
                  <a:glow rad="101600">
                    <a:schemeClr val="tx1">
                      <a:alpha val="60000"/>
                    </a:schemeClr>
                  </a:glow>
                </a:effectLst>
                <a:latin typeface="+mj-lt"/>
              </a:rPr>
              <a:t>Membangun dan melahirkan umat Islam bertanggungjawab</a:t>
            </a:r>
          </a:p>
        </p:txBody>
      </p:sp>
      <p:sp>
        <p:nvSpPr>
          <p:cNvPr id="8" name="Rectangle 7"/>
          <p:cNvSpPr/>
          <p:nvPr/>
        </p:nvSpPr>
        <p:spPr>
          <a:xfrm>
            <a:off x="4080340" y="5390630"/>
            <a:ext cx="4948213" cy="123876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w="3810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a:solidFill>
                  <a:srgbClr val="FFFFFF"/>
                </a:solidFill>
                <a:effectLst>
                  <a:glow rad="101600">
                    <a:schemeClr val="tx1">
                      <a:alpha val="60000"/>
                    </a:schemeClr>
                  </a:glow>
                </a:effectLst>
                <a:latin typeface="+mj-lt"/>
              </a:rPr>
              <a:t>Segala perbuatan manusia dihitung sebagai ibadah</a:t>
            </a:r>
          </a:p>
        </p:txBody>
      </p:sp>
      <p:sp>
        <p:nvSpPr>
          <p:cNvPr id="9" name="Rectangle 8"/>
          <p:cNvSpPr/>
          <p:nvPr/>
        </p:nvSpPr>
        <p:spPr>
          <a:xfrm>
            <a:off x="4648200" y="3369879"/>
            <a:ext cx="4151847" cy="1887921"/>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w="3810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err="1">
                <a:solidFill>
                  <a:srgbClr val="FFFFFF"/>
                </a:solidFill>
                <a:effectLst>
                  <a:glow rad="101600">
                    <a:schemeClr val="tx1">
                      <a:alpha val="60000"/>
                    </a:schemeClr>
                  </a:glow>
                </a:effectLst>
                <a:latin typeface="+mj-lt"/>
              </a:rPr>
              <a:t>Amanah</a:t>
            </a:r>
            <a:r>
              <a:rPr lang="en-US" sz="2400" b="1" dirty="0">
                <a:solidFill>
                  <a:srgbClr val="FFFFFF"/>
                </a:solidFill>
                <a:effectLst>
                  <a:glow rad="101600">
                    <a:schemeClr val="tx1">
                      <a:alpha val="60000"/>
                    </a:schemeClr>
                  </a:glow>
                </a:effectLst>
                <a:latin typeface="+mj-lt"/>
              </a:rPr>
              <a:t> </a:t>
            </a:r>
            <a:r>
              <a:rPr lang="en-US" sz="2400" b="1" dirty="0" err="1">
                <a:solidFill>
                  <a:srgbClr val="FFFFFF"/>
                </a:solidFill>
                <a:effectLst>
                  <a:glow rad="101600">
                    <a:schemeClr val="tx1">
                      <a:alpha val="60000"/>
                    </a:schemeClr>
                  </a:glow>
                </a:effectLst>
                <a:latin typeface="+mj-lt"/>
              </a:rPr>
              <a:t>diri</a:t>
            </a:r>
            <a:r>
              <a:rPr lang="en-US" sz="2400" b="1" dirty="0">
                <a:solidFill>
                  <a:srgbClr val="FFFFFF"/>
                </a:solidFill>
                <a:effectLst>
                  <a:glow rad="101600">
                    <a:schemeClr val="tx1">
                      <a:alpha val="60000"/>
                    </a:schemeClr>
                  </a:glow>
                </a:effectLst>
                <a:latin typeface="+mj-lt"/>
              </a:rPr>
              <a:t> </a:t>
            </a:r>
            <a:r>
              <a:rPr lang="en-US" sz="2400" b="1" dirty="0" err="1">
                <a:solidFill>
                  <a:srgbClr val="FFFFFF"/>
                </a:solidFill>
                <a:effectLst>
                  <a:glow rad="101600">
                    <a:schemeClr val="tx1">
                      <a:alpha val="60000"/>
                    </a:schemeClr>
                  </a:glow>
                </a:effectLst>
                <a:latin typeface="+mj-lt"/>
              </a:rPr>
              <a:t>dalam</a:t>
            </a:r>
            <a:r>
              <a:rPr lang="en-US" sz="2400" b="1" dirty="0">
                <a:solidFill>
                  <a:srgbClr val="FFFFFF"/>
                </a:solidFill>
                <a:effectLst>
                  <a:glow rad="101600">
                    <a:schemeClr val="tx1">
                      <a:alpha val="60000"/>
                    </a:schemeClr>
                  </a:glow>
                </a:effectLst>
                <a:latin typeface="+mj-lt"/>
              </a:rPr>
              <a:t> </a:t>
            </a:r>
            <a:r>
              <a:rPr lang="en-US" sz="2400" b="1" dirty="0" err="1">
                <a:solidFill>
                  <a:srgbClr val="FFFFFF"/>
                </a:solidFill>
                <a:effectLst>
                  <a:glow rad="101600">
                    <a:schemeClr val="tx1">
                      <a:alpha val="60000"/>
                    </a:schemeClr>
                  </a:glow>
                </a:effectLst>
                <a:latin typeface="+mj-lt"/>
              </a:rPr>
              <a:t>laksana</a:t>
            </a:r>
            <a:r>
              <a:rPr lang="en-US" sz="2400" b="1" dirty="0">
                <a:solidFill>
                  <a:srgbClr val="FFFFFF"/>
                </a:solidFill>
                <a:effectLst>
                  <a:glow rad="101600">
                    <a:schemeClr val="tx1">
                      <a:alpha val="60000"/>
                    </a:schemeClr>
                  </a:glow>
                </a:effectLst>
                <a:latin typeface="+mj-lt"/>
              </a:rPr>
              <a:t> </a:t>
            </a:r>
            <a:r>
              <a:rPr lang="en-US" sz="2400" b="1" dirty="0" err="1">
                <a:solidFill>
                  <a:srgbClr val="FFFFFF"/>
                </a:solidFill>
                <a:effectLst>
                  <a:glow rad="101600">
                    <a:schemeClr val="tx1">
                      <a:alpha val="60000"/>
                    </a:schemeClr>
                  </a:glow>
                </a:effectLst>
                <a:latin typeface="+mj-lt"/>
              </a:rPr>
              <a:t>fungsi</a:t>
            </a:r>
            <a:r>
              <a:rPr lang="en-US" sz="2400" b="1" dirty="0">
                <a:solidFill>
                  <a:srgbClr val="FFFFFF"/>
                </a:solidFill>
                <a:effectLst>
                  <a:glow rad="101600">
                    <a:schemeClr val="tx1">
                      <a:alpha val="60000"/>
                    </a:schemeClr>
                  </a:glow>
                </a:effectLst>
                <a:latin typeface="+mj-lt"/>
              </a:rPr>
              <a:t> </a:t>
            </a:r>
          </a:p>
          <a:p>
            <a:pPr algn="ctr"/>
            <a:r>
              <a:rPr lang="en-US" sz="2400" b="1" dirty="0" err="1" smtClean="0">
                <a:solidFill>
                  <a:srgbClr val="FFFFFF"/>
                </a:solidFill>
                <a:effectLst>
                  <a:glow rad="101600">
                    <a:schemeClr val="tx1">
                      <a:alpha val="60000"/>
                    </a:schemeClr>
                  </a:glow>
                </a:effectLst>
                <a:latin typeface="+mj-lt"/>
              </a:rPr>
              <a:t>Ubudiyyah</a:t>
            </a:r>
            <a:r>
              <a:rPr lang="en-US" sz="2400" b="1" dirty="0" smtClean="0">
                <a:solidFill>
                  <a:srgbClr val="FFFFFF"/>
                </a:solidFill>
                <a:effectLst>
                  <a:glow rad="101600">
                    <a:schemeClr val="tx1">
                      <a:alpha val="60000"/>
                    </a:schemeClr>
                  </a:glow>
                </a:effectLst>
                <a:latin typeface="+mj-lt"/>
              </a:rPr>
              <a:t> </a:t>
            </a:r>
            <a:r>
              <a:rPr lang="en-US" sz="2400" b="1" dirty="0">
                <a:solidFill>
                  <a:srgbClr val="FFFFFF"/>
                </a:solidFill>
                <a:effectLst>
                  <a:glow rad="101600">
                    <a:schemeClr val="tx1">
                      <a:alpha val="60000"/>
                    </a:schemeClr>
                  </a:glow>
                </a:effectLst>
                <a:latin typeface="+mj-lt"/>
              </a:rPr>
              <a:t>(</a:t>
            </a:r>
            <a:r>
              <a:rPr lang="en-US" sz="2400" b="1" dirty="0" err="1">
                <a:solidFill>
                  <a:srgbClr val="FFFFFF"/>
                </a:solidFill>
                <a:effectLst>
                  <a:glow rad="101600">
                    <a:schemeClr val="tx1">
                      <a:alpha val="60000"/>
                    </a:schemeClr>
                  </a:glow>
                </a:effectLst>
                <a:latin typeface="+mj-lt"/>
              </a:rPr>
              <a:t>Peribadatan</a:t>
            </a:r>
            <a:r>
              <a:rPr lang="en-US" sz="2400" b="1" dirty="0">
                <a:solidFill>
                  <a:srgbClr val="FFFFFF"/>
                </a:solidFill>
                <a:effectLst>
                  <a:glow rad="101600">
                    <a:schemeClr val="tx1">
                      <a:alpha val="60000"/>
                    </a:schemeClr>
                  </a:glow>
                </a:effectLst>
                <a:latin typeface="+mj-lt"/>
              </a:rPr>
              <a:t>) </a:t>
            </a:r>
            <a:r>
              <a:rPr lang="en-US" sz="2400" b="1" dirty="0" err="1">
                <a:solidFill>
                  <a:srgbClr val="FFFFFF"/>
                </a:solidFill>
                <a:effectLst>
                  <a:glow rad="101600">
                    <a:schemeClr val="tx1">
                      <a:alpha val="60000"/>
                    </a:schemeClr>
                  </a:glow>
                </a:effectLst>
                <a:latin typeface="+mj-lt"/>
              </a:rPr>
              <a:t>kepada</a:t>
            </a:r>
            <a:r>
              <a:rPr lang="en-US" sz="2400" b="1" dirty="0">
                <a:solidFill>
                  <a:srgbClr val="FFFFFF"/>
                </a:solidFill>
                <a:effectLst>
                  <a:glow rad="101600">
                    <a:schemeClr val="tx1">
                      <a:alpha val="60000"/>
                    </a:schemeClr>
                  </a:glow>
                </a:effectLst>
                <a:latin typeface="+mj-lt"/>
              </a:rPr>
              <a:t> Allah</a:t>
            </a:r>
          </a:p>
        </p:txBody>
      </p:sp>
      <p:sp>
        <p:nvSpPr>
          <p:cNvPr id="12" name="Right Arrow 11"/>
          <p:cNvSpPr/>
          <p:nvPr/>
        </p:nvSpPr>
        <p:spPr>
          <a:xfrm rot="20153874">
            <a:off x="1912535" y="2118859"/>
            <a:ext cx="2362200" cy="914400"/>
          </a:xfrm>
          <a:prstGeom prst="righ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ight Arrow 12"/>
          <p:cNvSpPr/>
          <p:nvPr/>
        </p:nvSpPr>
        <p:spPr>
          <a:xfrm>
            <a:off x="3402012" y="3581400"/>
            <a:ext cx="1600201" cy="990600"/>
          </a:xfrm>
          <a:prstGeom prst="righ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ight Arrow 13"/>
          <p:cNvSpPr/>
          <p:nvPr/>
        </p:nvSpPr>
        <p:spPr>
          <a:xfrm rot="1166589">
            <a:off x="1703880" y="4896583"/>
            <a:ext cx="2590800" cy="1066800"/>
          </a:xfrm>
          <a:prstGeom prst="righ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123004" y="2724150"/>
            <a:ext cx="4144196" cy="2667000"/>
          </a:xfrm>
          <a:prstGeom prst="ellipse">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08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a:solidFill>
                  <a:srgbClr val="FFFFFF"/>
                </a:solidFill>
                <a:effectLst>
                  <a:glow rad="101600">
                    <a:schemeClr val="tx1">
                      <a:alpha val="60000"/>
                    </a:schemeClr>
                  </a:glow>
                </a:effectLst>
                <a:latin typeface="+mj-lt"/>
              </a:rPr>
              <a:t>Matlamat</a:t>
            </a:r>
            <a:r>
              <a:rPr lang="en-US" sz="2800" b="1" dirty="0">
                <a:solidFill>
                  <a:srgbClr val="FFFFFF"/>
                </a:solidFill>
                <a:effectLst>
                  <a:glow rad="101600">
                    <a:schemeClr val="tx1">
                      <a:alpha val="60000"/>
                    </a:schemeClr>
                  </a:glow>
                </a:effectLst>
                <a:latin typeface="+mj-lt"/>
              </a:rPr>
              <a:t> Pembangunan MODAL INSAN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6" name="Rectangle 4"/>
          <p:cNvSpPr>
            <a:spLocks noChangeArrowheads="1"/>
          </p:cNvSpPr>
          <p:nvPr/>
        </p:nvSpPr>
        <p:spPr bwMode="auto">
          <a:xfrm>
            <a:off x="457200" y="228600"/>
            <a:ext cx="8382000" cy="946150"/>
          </a:xfrm>
          <a:prstGeom prst="rect">
            <a:avLst/>
          </a:prstGeom>
          <a:noFill/>
          <a:ln w="9525">
            <a:noFill/>
            <a:miter lim="800000"/>
            <a:headEnd/>
            <a:tailEnd/>
          </a:ln>
        </p:spPr>
        <p:txBody>
          <a:bodyPr>
            <a:spAutoFit/>
          </a:bodyPr>
          <a:lstStyle/>
          <a:p>
            <a:pPr algn="ctr"/>
            <a:r>
              <a:rPr lang="en-US" sz="2800" b="1">
                <a:solidFill>
                  <a:srgbClr val="FFFF00"/>
                </a:solidFill>
                <a:latin typeface="Verdana" pitchFamily="34" charset="0"/>
              </a:rPr>
              <a:t>Bagi melaksana kecemerlangan, </a:t>
            </a:r>
          </a:p>
          <a:p>
            <a:pPr algn="ctr"/>
            <a:r>
              <a:rPr lang="en-US" sz="2800" b="1">
                <a:solidFill>
                  <a:srgbClr val="FFFF00"/>
                </a:solidFill>
                <a:latin typeface="Verdana" pitchFamily="34" charset="0"/>
              </a:rPr>
              <a:t>mengikut Firman Allah….</a:t>
            </a:r>
            <a:endParaRPr lang="en-US" sz="2800" b="1">
              <a:solidFill>
                <a:schemeClr val="bg1"/>
              </a:solidFill>
              <a:latin typeface="Verdana" pitchFamily="34" charset="0"/>
            </a:endParaRPr>
          </a:p>
        </p:txBody>
      </p:sp>
      <p:sp>
        <p:nvSpPr>
          <p:cNvPr id="13333" name="Rectangle 4"/>
          <p:cNvSpPr>
            <a:spLocks noChangeArrowheads="1"/>
          </p:cNvSpPr>
          <p:nvPr/>
        </p:nvSpPr>
        <p:spPr bwMode="auto">
          <a:xfrm>
            <a:off x="914400" y="5939135"/>
            <a:ext cx="7772400" cy="461665"/>
          </a:xfrm>
          <a:prstGeom prst="rect">
            <a:avLst/>
          </a:prstGeom>
          <a:noFill/>
          <a:ln w="9525">
            <a:noFill/>
            <a:miter lim="800000"/>
            <a:headEnd/>
            <a:tailEnd/>
          </a:ln>
        </p:spPr>
        <p:txBody>
          <a:bodyPr>
            <a:spAutoFit/>
          </a:bodyPr>
          <a:lstStyle/>
          <a:p>
            <a:pPr algn="r"/>
            <a:r>
              <a:rPr lang="en-US" sz="2400" b="1" dirty="0" err="1">
                <a:ln>
                  <a:solidFill>
                    <a:schemeClr val="tx1"/>
                  </a:solidFill>
                </a:ln>
                <a:solidFill>
                  <a:schemeClr val="bg1"/>
                </a:solidFill>
                <a:effectLst>
                  <a:glow rad="101600">
                    <a:schemeClr val="tx1">
                      <a:alpha val="60000"/>
                    </a:schemeClr>
                  </a:glow>
                </a:effectLst>
                <a:latin typeface="Verdana" pitchFamily="34" charset="0"/>
              </a:rPr>
              <a:t>Surah</a:t>
            </a:r>
            <a:r>
              <a:rPr lang="en-US" sz="2400" b="1" dirty="0">
                <a:ln>
                  <a:solidFill>
                    <a:schemeClr val="tx1"/>
                  </a:solidFill>
                </a:ln>
                <a:solidFill>
                  <a:schemeClr val="bg1"/>
                </a:solidFill>
                <a:effectLst>
                  <a:glow rad="101600">
                    <a:schemeClr val="tx1">
                      <a:alpha val="60000"/>
                    </a:schemeClr>
                  </a:glow>
                </a:effectLst>
                <a:latin typeface="Verdana" pitchFamily="34" charset="0"/>
              </a:rPr>
              <a:t> Al-</a:t>
            </a:r>
            <a:r>
              <a:rPr lang="en-US" sz="2400" b="1" dirty="0" err="1">
                <a:ln>
                  <a:solidFill>
                    <a:schemeClr val="tx1"/>
                  </a:solidFill>
                </a:ln>
                <a:solidFill>
                  <a:schemeClr val="bg1"/>
                </a:solidFill>
                <a:effectLst>
                  <a:glow rad="101600">
                    <a:schemeClr val="tx1">
                      <a:alpha val="60000"/>
                    </a:schemeClr>
                  </a:glow>
                </a:effectLst>
                <a:latin typeface="Verdana" pitchFamily="34" charset="0"/>
              </a:rPr>
              <a:t>Maidah</a:t>
            </a:r>
            <a:r>
              <a:rPr lang="en-US" sz="2400" b="1" dirty="0">
                <a:ln>
                  <a:solidFill>
                    <a:schemeClr val="tx1"/>
                  </a:solidFill>
                </a:ln>
                <a:solidFill>
                  <a:schemeClr val="bg1"/>
                </a:solidFill>
                <a:effectLst>
                  <a:glow rad="101600">
                    <a:schemeClr val="tx1">
                      <a:alpha val="60000"/>
                    </a:schemeClr>
                  </a:glow>
                </a:effectLst>
                <a:latin typeface="Verdana" pitchFamily="34" charset="0"/>
              </a:rPr>
              <a:t> : </a:t>
            </a:r>
            <a:r>
              <a:rPr lang="en-US" sz="2400" b="1" dirty="0" err="1">
                <a:ln>
                  <a:solidFill>
                    <a:schemeClr val="tx1"/>
                  </a:solidFill>
                </a:ln>
                <a:solidFill>
                  <a:schemeClr val="bg1"/>
                </a:solidFill>
                <a:effectLst>
                  <a:glow rad="101600">
                    <a:schemeClr val="tx1">
                      <a:alpha val="60000"/>
                    </a:schemeClr>
                  </a:glow>
                </a:effectLst>
                <a:latin typeface="Verdana" pitchFamily="34" charset="0"/>
              </a:rPr>
              <a:t>Ayat</a:t>
            </a:r>
            <a:r>
              <a:rPr lang="en-US" sz="2400" b="1" dirty="0">
                <a:ln>
                  <a:solidFill>
                    <a:schemeClr val="tx1"/>
                  </a:solidFill>
                </a:ln>
                <a:solidFill>
                  <a:schemeClr val="bg1"/>
                </a:solidFill>
                <a:effectLst>
                  <a:glow rad="101600">
                    <a:schemeClr val="tx1">
                      <a:alpha val="60000"/>
                    </a:schemeClr>
                  </a:glow>
                </a:effectLst>
                <a:latin typeface="Verdana" pitchFamily="34" charset="0"/>
              </a:rPr>
              <a:t> 119</a:t>
            </a:r>
          </a:p>
        </p:txBody>
      </p:sp>
      <p:sp>
        <p:nvSpPr>
          <p:cNvPr id="5" name="TextBox 4"/>
          <p:cNvSpPr txBox="1"/>
          <p:nvPr/>
        </p:nvSpPr>
        <p:spPr>
          <a:xfrm>
            <a:off x="381000" y="3886200"/>
            <a:ext cx="8610600" cy="1692771"/>
          </a:xfrm>
          <a:prstGeom prst="rect">
            <a:avLst/>
          </a:prstGeom>
          <a:noFill/>
          <a:ln w="38100">
            <a:noFill/>
          </a:ln>
        </p:spPr>
        <p:txBody>
          <a:bodyPr>
            <a:spAutoFit/>
          </a:bodyPr>
          <a:lstStyle/>
          <a:p>
            <a:pPr>
              <a:defRPr/>
            </a:pPr>
            <a:r>
              <a:rPr lang="en-US" sz="3200" b="1" dirty="0" err="1">
                <a:ln w="19050">
                  <a:solidFill>
                    <a:schemeClr val="tx1"/>
                  </a:solidFill>
                </a:ln>
                <a:solidFill>
                  <a:srgbClr val="FF0000"/>
                </a:solidFill>
                <a:latin typeface="BlizzardD" pitchFamily="66" charset="0"/>
              </a:rPr>
              <a:t>Maksudnya</a:t>
            </a:r>
            <a:r>
              <a:rPr lang="en-US" sz="3200" b="1" dirty="0">
                <a:ln w="19050">
                  <a:solidFill>
                    <a:schemeClr val="tx1"/>
                  </a:solidFill>
                </a:ln>
                <a:solidFill>
                  <a:srgbClr val="FF0000"/>
                </a:solidFill>
                <a:latin typeface="BlizzardD" pitchFamily="66" charset="0"/>
              </a:rPr>
              <a:t>:</a:t>
            </a:r>
          </a:p>
          <a:p>
            <a:pPr algn="ctr">
              <a:defRPr/>
            </a:pPr>
            <a:r>
              <a:rPr lang="en-US" sz="2400" b="1" dirty="0" smtClean="0">
                <a:ln w="19050">
                  <a:solidFill>
                    <a:schemeClr val="tx1"/>
                  </a:solidFill>
                </a:ln>
                <a:solidFill>
                  <a:srgbClr val="FFC000"/>
                </a:solidFill>
                <a:latin typeface="+mj-lt"/>
              </a:rPr>
              <a:t>Allah </a:t>
            </a:r>
            <a:r>
              <a:rPr lang="en-US" sz="2400" b="1" dirty="0" err="1" smtClean="0">
                <a:ln w="19050">
                  <a:solidFill>
                    <a:schemeClr val="tx1"/>
                  </a:solidFill>
                </a:ln>
                <a:solidFill>
                  <a:srgbClr val="FFC000"/>
                </a:solidFill>
                <a:latin typeface="+mj-lt"/>
              </a:rPr>
              <a:t>reda</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akan</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mereka</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dan</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mereka</a:t>
            </a:r>
            <a:r>
              <a:rPr lang="en-US" sz="2400" b="1" dirty="0" smtClean="0">
                <a:ln w="19050">
                  <a:solidFill>
                    <a:schemeClr val="tx1"/>
                  </a:solidFill>
                </a:ln>
                <a:solidFill>
                  <a:srgbClr val="FFC000"/>
                </a:solidFill>
                <a:latin typeface="+mj-lt"/>
              </a:rPr>
              <a:t> pula </a:t>
            </a:r>
            <a:r>
              <a:rPr lang="en-US" sz="2400" b="1" dirty="0" err="1" smtClean="0">
                <a:ln w="19050">
                  <a:solidFill>
                    <a:schemeClr val="tx1"/>
                  </a:solidFill>
                </a:ln>
                <a:solidFill>
                  <a:srgbClr val="FFC000"/>
                </a:solidFill>
                <a:latin typeface="+mj-lt"/>
              </a:rPr>
              <a:t>reda</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akan</a:t>
            </a:r>
            <a:r>
              <a:rPr lang="en-US" sz="2400" b="1" dirty="0" smtClean="0">
                <a:ln w="19050">
                  <a:solidFill>
                    <a:schemeClr val="tx1"/>
                  </a:solidFill>
                </a:ln>
                <a:solidFill>
                  <a:srgbClr val="FFC000"/>
                </a:solidFill>
                <a:latin typeface="+mj-lt"/>
              </a:rPr>
              <a:t> </a:t>
            </a:r>
            <a:r>
              <a:rPr lang="ar-SA" sz="2400" b="1" dirty="0" smtClean="0">
                <a:ln w="19050">
                  <a:solidFill>
                    <a:schemeClr val="tx1"/>
                  </a:solidFill>
                </a:ln>
                <a:solidFill>
                  <a:srgbClr val="FFC000"/>
                </a:solidFill>
                <a:latin typeface="+mj-lt"/>
              </a:rPr>
              <a:t>ِ</a:t>
            </a:r>
            <a:r>
              <a:rPr lang="en-US" sz="2400" b="1" dirty="0" smtClean="0">
                <a:ln w="19050">
                  <a:solidFill>
                    <a:schemeClr val="tx1"/>
                  </a:solidFill>
                </a:ln>
                <a:solidFill>
                  <a:srgbClr val="FFC000"/>
                </a:solidFill>
                <a:latin typeface="+mj-lt"/>
              </a:rPr>
              <a:t>Allah. </a:t>
            </a:r>
            <a:r>
              <a:rPr lang="en-US" sz="2400" b="1" dirty="0" err="1" smtClean="0">
                <a:ln w="19050">
                  <a:solidFill>
                    <a:schemeClr val="tx1"/>
                  </a:solidFill>
                </a:ln>
                <a:solidFill>
                  <a:srgbClr val="FFC000"/>
                </a:solidFill>
                <a:latin typeface="+mj-lt"/>
              </a:rPr>
              <a:t>Itulah</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kejayaan</a:t>
            </a:r>
            <a:r>
              <a:rPr lang="en-US" sz="2400" b="1" dirty="0" smtClean="0">
                <a:ln w="19050">
                  <a:solidFill>
                    <a:schemeClr val="tx1"/>
                  </a:solidFill>
                </a:ln>
                <a:solidFill>
                  <a:srgbClr val="FFC000"/>
                </a:solidFill>
                <a:latin typeface="+mj-lt"/>
              </a:rPr>
              <a:t> yang </a:t>
            </a:r>
            <a:r>
              <a:rPr lang="en-US" sz="2400" b="1" dirty="0" err="1" smtClean="0">
                <a:ln w="19050">
                  <a:solidFill>
                    <a:schemeClr val="tx1"/>
                  </a:solidFill>
                </a:ln>
                <a:solidFill>
                  <a:srgbClr val="FFC000"/>
                </a:solidFill>
                <a:latin typeface="+mj-lt"/>
              </a:rPr>
              <a:t>amat</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besar</a:t>
            </a:r>
            <a:r>
              <a:rPr lang="en-US" sz="2400" b="1" dirty="0" smtClean="0">
                <a:ln w="19050">
                  <a:solidFill>
                    <a:schemeClr val="tx1"/>
                  </a:solidFill>
                </a:ln>
                <a:solidFill>
                  <a:srgbClr val="FFC000"/>
                </a:solidFill>
                <a:latin typeface="+mj-lt"/>
              </a:rPr>
              <a:t>.</a:t>
            </a:r>
            <a:endParaRPr lang="en-US" sz="2400" b="1" dirty="0">
              <a:ln w="19050">
                <a:solidFill>
                  <a:schemeClr val="tx1"/>
                </a:solidFill>
              </a:ln>
              <a:solidFill>
                <a:srgbClr val="FFC000"/>
              </a:solidFill>
              <a:latin typeface="+mj-lt"/>
            </a:endParaRPr>
          </a:p>
          <a:p>
            <a:pPr algn="ctr">
              <a:defRPr/>
            </a:pPr>
            <a:endParaRPr lang="ms-MY" sz="2400" b="1" dirty="0">
              <a:ln w="19050">
                <a:solidFill>
                  <a:schemeClr val="tx1"/>
                </a:solidFill>
              </a:ln>
              <a:solidFill>
                <a:schemeClr val="bg1"/>
              </a:solidFill>
              <a:latin typeface="+mj-lt"/>
            </a:endParaRPr>
          </a:p>
        </p:txBody>
      </p:sp>
      <p:sp>
        <p:nvSpPr>
          <p:cNvPr id="6" name="Rectangle 5"/>
          <p:cNvSpPr/>
          <p:nvPr/>
        </p:nvSpPr>
        <p:spPr>
          <a:xfrm>
            <a:off x="1295400" y="1981200"/>
            <a:ext cx="5889754" cy="2862322"/>
          </a:xfrm>
          <a:prstGeom prst="rect">
            <a:avLst/>
          </a:prstGeom>
        </p:spPr>
        <p:txBody>
          <a:bodyPr wrap="none">
            <a:spAutoFit/>
          </a:bodyPr>
          <a:lstStyle/>
          <a:p>
            <a:pPr algn="ctr"/>
            <a:r>
              <a:rPr lang="ar-SA" sz="6000" b="1" dirty="0" smtClean="0">
                <a:ln>
                  <a:solidFill>
                    <a:schemeClr val="tx1"/>
                  </a:solidFill>
                </a:ln>
                <a:solidFill>
                  <a:srgbClr val="FFFF00"/>
                </a:solidFill>
                <a:cs typeface="Traditional Arabic" pitchFamily="2" charset="-78"/>
              </a:rPr>
              <a:t>رَّضِيَ اللّهُ عَنْهُمْ وَرَضُواْ </a:t>
            </a:r>
            <a:r>
              <a:rPr lang="ar-SA" sz="6000" b="1" dirty="0" smtClean="0">
                <a:ln>
                  <a:solidFill>
                    <a:schemeClr val="tx1"/>
                  </a:solidFill>
                </a:ln>
                <a:solidFill>
                  <a:srgbClr val="FFFF00"/>
                </a:solidFill>
                <a:cs typeface="Traditional Arabic" pitchFamily="2" charset="-78"/>
              </a:rPr>
              <a:t>عَنْهُ</a:t>
            </a:r>
            <a:endParaRPr lang="en-US" sz="6000" b="1" dirty="0" smtClean="0">
              <a:ln>
                <a:solidFill>
                  <a:schemeClr val="tx1"/>
                </a:solidFill>
              </a:ln>
              <a:solidFill>
                <a:srgbClr val="FFFF00"/>
              </a:solidFill>
              <a:cs typeface="Traditional Arabic" pitchFamily="2" charset="-78"/>
            </a:endParaRPr>
          </a:p>
          <a:p>
            <a:pPr algn="ctr"/>
            <a:r>
              <a:rPr lang="ar-SA" sz="6000" b="1" dirty="0" smtClean="0">
                <a:ln>
                  <a:solidFill>
                    <a:schemeClr val="tx1"/>
                  </a:solidFill>
                </a:ln>
                <a:solidFill>
                  <a:srgbClr val="FFFF00"/>
                </a:solidFill>
                <a:cs typeface="Traditional Arabic" pitchFamily="2" charset="-78"/>
              </a:rPr>
              <a:t> </a:t>
            </a:r>
            <a:r>
              <a:rPr lang="ar-SA" sz="6000" b="1" dirty="0" smtClean="0">
                <a:ln>
                  <a:solidFill>
                    <a:schemeClr val="tx1"/>
                  </a:solidFill>
                </a:ln>
                <a:solidFill>
                  <a:srgbClr val="FFFF00"/>
                </a:solidFill>
                <a:cs typeface="Traditional Arabic" pitchFamily="2" charset="-78"/>
              </a:rPr>
              <a:t>ذَلِكَ الْفَوْزُ </a:t>
            </a:r>
            <a:r>
              <a:rPr lang="ar-SA" sz="6000" b="1" dirty="0" smtClean="0">
                <a:ln>
                  <a:solidFill>
                    <a:schemeClr val="tx1"/>
                  </a:solidFill>
                </a:ln>
                <a:solidFill>
                  <a:srgbClr val="FFFF00"/>
                </a:solidFill>
                <a:cs typeface="Traditional Arabic" pitchFamily="2" charset="-78"/>
              </a:rPr>
              <a:t>الْعَظِيمُ</a:t>
            </a:r>
            <a:endParaRPr lang="en-US" sz="6000" b="1" dirty="0" smtClean="0">
              <a:ln>
                <a:solidFill>
                  <a:schemeClr val="tx1"/>
                </a:solidFill>
              </a:ln>
              <a:solidFill>
                <a:srgbClr val="FFFF00"/>
              </a:solidFill>
              <a:cs typeface="Traditional Arabic" pitchFamily="2" charset="-78"/>
            </a:endParaRPr>
          </a:p>
          <a:p>
            <a:pPr algn="ctr"/>
            <a:endParaRPr lang="en-US" sz="6000" b="1" dirty="0">
              <a:ln>
                <a:solidFill>
                  <a:schemeClr val="tx1"/>
                </a:solidFill>
              </a:ln>
              <a:solidFill>
                <a:srgbClr val="FFFF00"/>
              </a:solidFill>
              <a:cs typeface="Traditional Arabic"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42" name="Rectangle 6"/>
          <p:cNvSpPr>
            <a:spLocks noChangeArrowheads="1"/>
          </p:cNvSpPr>
          <p:nvPr/>
        </p:nvSpPr>
        <p:spPr bwMode="auto">
          <a:xfrm>
            <a:off x="342900" y="319087"/>
            <a:ext cx="8267700" cy="519113"/>
          </a:xfrm>
          <a:prstGeom prst="rect">
            <a:avLst/>
          </a:prstGeom>
          <a:noFill/>
          <a:ln w="9525">
            <a:noFill/>
            <a:miter lim="800000"/>
            <a:headEnd/>
            <a:tailEnd/>
          </a:ln>
        </p:spPr>
        <p:txBody>
          <a:bodyPr>
            <a:spAutoFit/>
          </a:bodyPr>
          <a:lstStyle/>
          <a:p>
            <a:pPr algn="ctr"/>
            <a:r>
              <a:rPr lang="en-US" sz="2800" b="1" dirty="0" err="1">
                <a:solidFill>
                  <a:srgbClr val="FFFF00"/>
                </a:solidFill>
                <a:latin typeface="Verdana" pitchFamily="34" charset="0"/>
              </a:rPr>
              <a:t>Penjelasan</a:t>
            </a:r>
            <a:r>
              <a:rPr lang="en-US" sz="2800" b="1" dirty="0">
                <a:solidFill>
                  <a:srgbClr val="FFFF00"/>
                </a:solidFill>
                <a:latin typeface="Verdana" pitchFamily="34" charset="0"/>
              </a:rPr>
              <a:t> </a:t>
            </a:r>
            <a:r>
              <a:rPr lang="en-US" sz="2800" b="1" dirty="0" err="1">
                <a:solidFill>
                  <a:srgbClr val="FFFF00"/>
                </a:solidFill>
                <a:latin typeface="Verdana" pitchFamily="34" charset="0"/>
              </a:rPr>
              <a:t>dari</a:t>
            </a:r>
            <a:r>
              <a:rPr lang="en-US" sz="2800" b="1" dirty="0">
                <a:solidFill>
                  <a:srgbClr val="FFFF00"/>
                </a:solidFill>
                <a:latin typeface="Verdana" pitchFamily="34" charset="0"/>
              </a:rPr>
              <a:t> </a:t>
            </a:r>
            <a:r>
              <a:rPr lang="en-US" sz="2800" b="1" dirty="0" err="1">
                <a:solidFill>
                  <a:srgbClr val="FFFF00"/>
                </a:solidFill>
                <a:latin typeface="Verdana" pitchFamily="34" charset="0"/>
              </a:rPr>
              <a:t>ayat</a:t>
            </a:r>
            <a:r>
              <a:rPr lang="en-US" sz="2800" b="1" dirty="0">
                <a:solidFill>
                  <a:srgbClr val="FFFF00"/>
                </a:solidFill>
                <a:latin typeface="Verdana" pitchFamily="34" charset="0"/>
              </a:rPr>
              <a:t> al-</a:t>
            </a:r>
            <a:r>
              <a:rPr lang="en-US" sz="2800" b="1" dirty="0" err="1">
                <a:solidFill>
                  <a:srgbClr val="FFFF00"/>
                </a:solidFill>
                <a:latin typeface="Verdana" pitchFamily="34" charset="0"/>
              </a:rPr>
              <a:t>Maidah</a:t>
            </a:r>
            <a:r>
              <a:rPr lang="en-US" sz="2800" b="1" dirty="0">
                <a:solidFill>
                  <a:srgbClr val="FFFF00"/>
                </a:solidFill>
                <a:latin typeface="Verdana" pitchFamily="34" charset="0"/>
              </a:rPr>
              <a:t>, </a:t>
            </a:r>
            <a:r>
              <a:rPr lang="en-US" sz="2800" b="1" dirty="0" err="1">
                <a:solidFill>
                  <a:srgbClr val="FFFF00"/>
                </a:solidFill>
                <a:latin typeface="Verdana" pitchFamily="34" charset="0"/>
              </a:rPr>
              <a:t>iaitu</a:t>
            </a:r>
            <a:r>
              <a:rPr lang="en-US" sz="2800" b="1" dirty="0">
                <a:solidFill>
                  <a:srgbClr val="FFFF00"/>
                </a:solidFill>
                <a:latin typeface="Verdana" pitchFamily="34" charset="0"/>
              </a:rPr>
              <a:t> :-</a:t>
            </a:r>
            <a:endParaRPr lang="en-US" sz="2800" b="1" dirty="0">
              <a:solidFill>
                <a:schemeClr val="bg1"/>
              </a:solidFill>
              <a:latin typeface="Verdana" pitchFamily="34" charset="0"/>
            </a:endParaRPr>
          </a:p>
        </p:txBody>
      </p:sp>
      <p:sp>
        <p:nvSpPr>
          <p:cNvPr id="6" name="Round Diagonal Corner Rectangle 5"/>
          <p:cNvSpPr/>
          <p:nvPr/>
        </p:nvSpPr>
        <p:spPr>
          <a:xfrm>
            <a:off x="6477000" y="2514600"/>
            <a:ext cx="2391565" cy="3962400"/>
          </a:xfrm>
          <a:prstGeom prst="round2Diag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3810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200" b="1" dirty="0" err="1" smtClean="0">
                <a:solidFill>
                  <a:srgbClr val="FFFFFF"/>
                </a:solidFill>
                <a:effectLst>
                  <a:glow rad="101600">
                    <a:schemeClr val="tx1">
                      <a:alpha val="60000"/>
                    </a:schemeClr>
                  </a:glow>
                </a:effectLst>
                <a:latin typeface="+mj-lt"/>
              </a:rPr>
              <a:t>Matlamat</a:t>
            </a:r>
            <a:r>
              <a:rPr lang="en-US" sz="2200" b="1" dirty="0" smtClean="0">
                <a:solidFill>
                  <a:srgbClr val="FFFFFF"/>
                </a:solidFill>
                <a:effectLst>
                  <a:glow rad="101600">
                    <a:schemeClr val="tx1">
                      <a:alpha val="60000"/>
                    </a:schemeClr>
                  </a:glow>
                </a:effectLst>
                <a:latin typeface="+mj-lt"/>
              </a:rPr>
              <a:t> </a:t>
            </a:r>
            <a:r>
              <a:rPr lang="en-US" sz="2200" b="1" dirty="0" err="1" smtClean="0">
                <a:solidFill>
                  <a:srgbClr val="FFFFFF"/>
                </a:solidFill>
                <a:effectLst>
                  <a:glow rad="101600">
                    <a:schemeClr val="tx1">
                      <a:alpha val="60000"/>
                    </a:schemeClr>
                  </a:glow>
                </a:effectLst>
                <a:latin typeface="+mj-lt"/>
              </a:rPr>
              <a:t>dari</a:t>
            </a:r>
            <a:r>
              <a:rPr lang="en-US" sz="2200" b="1" dirty="0" smtClean="0">
                <a:solidFill>
                  <a:srgbClr val="FFFFFF"/>
                </a:solidFill>
                <a:effectLst>
                  <a:glow rad="101600">
                    <a:schemeClr val="tx1">
                      <a:alpha val="60000"/>
                    </a:schemeClr>
                  </a:glow>
                </a:effectLst>
                <a:latin typeface="+mj-lt"/>
              </a:rPr>
              <a:t> </a:t>
            </a:r>
            <a:r>
              <a:rPr lang="en-US" sz="2200" b="1" dirty="0" err="1" smtClean="0">
                <a:solidFill>
                  <a:srgbClr val="FFFFFF"/>
                </a:solidFill>
                <a:effectLst>
                  <a:glow rad="101600">
                    <a:schemeClr val="tx1">
                      <a:alpha val="60000"/>
                    </a:schemeClr>
                  </a:glow>
                </a:effectLst>
                <a:latin typeface="+mj-lt"/>
              </a:rPr>
              <a:t>perbuatan</a:t>
            </a:r>
            <a:r>
              <a:rPr lang="en-US" sz="2200" b="1" dirty="0" smtClean="0">
                <a:solidFill>
                  <a:srgbClr val="FFFFFF"/>
                </a:solidFill>
                <a:effectLst>
                  <a:glow rad="101600">
                    <a:schemeClr val="tx1">
                      <a:alpha val="60000"/>
                    </a:schemeClr>
                  </a:glow>
                </a:effectLst>
                <a:latin typeface="+mj-lt"/>
              </a:rPr>
              <a:t> </a:t>
            </a:r>
            <a:r>
              <a:rPr lang="en-US" sz="2200" b="1" dirty="0" err="1" smtClean="0">
                <a:solidFill>
                  <a:srgbClr val="FFFFFF"/>
                </a:solidFill>
                <a:effectLst>
                  <a:glow rad="101600">
                    <a:schemeClr val="tx1">
                      <a:alpha val="60000"/>
                    </a:schemeClr>
                  </a:glow>
                </a:effectLst>
                <a:latin typeface="+mj-lt"/>
              </a:rPr>
              <a:t>selain</a:t>
            </a:r>
            <a:r>
              <a:rPr lang="en-US" sz="2200" b="1" dirty="0" smtClean="0">
                <a:solidFill>
                  <a:srgbClr val="FFFFFF"/>
                </a:solidFill>
                <a:effectLst>
                  <a:glow rad="101600">
                    <a:schemeClr val="tx1">
                      <a:alpha val="60000"/>
                    </a:schemeClr>
                  </a:glow>
                </a:effectLst>
                <a:latin typeface="+mj-lt"/>
              </a:rPr>
              <a:t> </a:t>
            </a:r>
            <a:r>
              <a:rPr lang="en-US" sz="2200" b="1" dirty="0" err="1" smtClean="0">
                <a:solidFill>
                  <a:srgbClr val="FFFFFF"/>
                </a:solidFill>
                <a:effectLst>
                  <a:glow rad="101600">
                    <a:schemeClr val="tx1">
                      <a:alpha val="60000"/>
                    </a:schemeClr>
                  </a:glow>
                </a:effectLst>
                <a:latin typeface="+mj-lt"/>
              </a:rPr>
              <a:t>mendapat</a:t>
            </a:r>
            <a:r>
              <a:rPr lang="en-US" sz="2200" b="1" dirty="0" smtClean="0">
                <a:solidFill>
                  <a:srgbClr val="FFFFFF"/>
                </a:solidFill>
                <a:effectLst>
                  <a:glow rad="101600">
                    <a:schemeClr val="tx1">
                      <a:alpha val="60000"/>
                    </a:schemeClr>
                  </a:glow>
                </a:effectLst>
                <a:latin typeface="+mj-lt"/>
              </a:rPr>
              <a:t> </a:t>
            </a:r>
            <a:r>
              <a:rPr lang="en-US" sz="2200" b="1" dirty="0" err="1">
                <a:solidFill>
                  <a:srgbClr val="FFFFFF"/>
                </a:solidFill>
                <a:effectLst>
                  <a:glow rad="101600">
                    <a:schemeClr val="tx1">
                      <a:alpha val="60000"/>
                    </a:schemeClr>
                  </a:glow>
                </a:effectLst>
                <a:latin typeface="+mj-lt"/>
              </a:rPr>
              <a:t>keredhaan</a:t>
            </a:r>
            <a:r>
              <a:rPr lang="en-US" sz="2200" b="1" dirty="0">
                <a:solidFill>
                  <a:srgbClr val="FFFFFF"/>
                </a:solidFill>
                <a:effectLst>
                  <a:glow rad="101600">
                    <a:schemeClr val="tx1">
                      <a:alpha val="60000"/>
                    </a:schemeClr>
                  </a:glow>
                </a:effectLst>
                <a:latin typeface="+mj-lt"/>
              </a:rPr>
              <a:t> Allah </a:t>
            </a:r>
            <a:r>
              <a:rPr lang="en-US" sz="2200" b="1" dirty="0" err="1" smtClean="0">
                <a:solidFill>
                  <a:srgbClr val="FFFFFF"/>
                </a:solidFill>
                <a:effectLst>
                  <a:glow rad="101600">
                    <a:schemeClr val="tx1">
                      <a:alpha val="60000"/>
                    </a:schemeClr>
                  </a:glow>
                </a:effectLst>
                <a:latin typeface="+mj-lt"/>
              </a:rPr>
              <a:t>adalah</a:t>
            </a:r>
            <a:r>
              <a:rPr lang="en-US" sz="2200" b="1" dirty="0" smtClean="0">
                <a:solidFill>
                  <a:srgbClr val="FFFFFF"/>
                </a:solidFill>
                <a:effectLst>
                  <a:glow rad="101600">
                    <a:schemeClr val="tx1">
                      <a:alpha val="60000"/>
                    </a:schemeClr>
                  </a:glow>
                </a:effectLst>
                <a:latin typeface="+mj-lt"/>
              </a:rPr>
              <a:t> </a:t>
            </a:r>
            <a:r>
              <a:rPr lang="en-US" sz="2200" b="1" dirty="0" err="1" smtClean="0">
                <a:solidFill>
                  <a:srgbClr val="FFFFFF"/>
                </a:solidFill>
                <a:effectLst>
                  <a:glow rad="101600">
                    <a:schemeClr val="tx1">
                      <a:alpha val="60000"/>
                    </a:schemeClr>
                  </a:glow>
                </a:effectLst>
                <a:latin typeface="+mj-lt"/>
              </a:rPr>
              <a:t>sementara</a:t>
            </a:r>
            <a:r>
              <a:rPr lang="en-US" sz="2200" b="1" dirty="0" smtClean="0">
                <a:solidFill>
                  <a:srgbClr val="FFFFFF"/>
                </a:solidFill>
                <a:effectLst>
                  <a:glow rad="101600">
                    <a:schemeClr val="tx1">
                      <a:alpha val="60000"/>
                    </a:schemeClr>
                  </a:glow>
                </a:effectLst>
                <a:latin typeface="+mj-lt"/>
              </a:rPr>
              <a:t> </a:t>
            </a:r>
            <a:endParaRPr lang="en-US" sz="2200" b="1" dirty="0">
              <a:solidFill>
                <a:srgbClr val="FFFFFF"/>
              </a:solidFill>
              <a:effectLst>
                <a:glow rad="101600">
                  <a:schemeClr val="tx1">
                    <a:alpha val="60000"/>
                  </a:schemeClr>
                </a:glow>
              </a:effectLst>
              <a:latin typeface="+mj-lt"/>
            </a:endParaRPr>
          </a:p>
        </p:txBody>
      </p:sp>
      <p:sp>
        <p:nvSpPr>
          <p:cNvPr id="7" name="Round Diagonal Corner Rectangle 6"/>
          <p:cNvSpPr/>
          <p:nvPr/>
        </p:nvSpPr>
        <p:spPr>
          <a:xfrm>
            <a:off x="257858" y="3972732"/>
            <a:ext cx="2320677" cy="2656668"/>
          </a:xfrm>
          <a:prstGeom prst="round2Diag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l="100000" t="100000"/>
            </a:path>
            <a:tileRect r="-100000" b="-100000"/>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200" b="1" dirty="0" err="1">
                <a:solidFill>
                  <a:srgbClr val="FFFFFF"/>
                </a:solidFill>
                <a:effectLst>
                  <a:glow rad="101600">
                    <a:schemeClr val="tx1">
                      <a:alpha val="60000"/>
                    </a:schemeClr>
                  </a:glow>
                </a:effectLst>
                <a:latin typeface="+mj-lt"/>
              </a:rPr>
              <a:t>Diperolehi</a:t>
            </a:r>
            <a:r>
              <a:rPr lang="en-US" sz="2200" b="1" dirty="0">
                <a:solidFill>
                  <a:srgbClr val="FFFFFF"/>
                </a:solidFill>
                <a:effectLst>
                  <a:glow rad="101600">
                    <a:schemeClr val="tx1">
                      <a:alpha val="60000"/>
                    </a:schemeClr>
                  </a:glow>
                </a:effectLst>
                <a:latin typeface="+mj-lt"/>
              </a:rPr>
              <a:t> </a:t>
            </a:r>
            <a:r>
              <a:rPr lang="en-US" sz="2200" b="1" dirty="0" err="1">
                <a:solidFill>
                  <a:srgbClr val="FFFFFF"/>
                </a:solidFill>
                <a:effectLst>
                  <a:glow rad="101600">
                    <a:schemeClr val="tx1">
                      <a:alpha val="60000"/>
                    </a:schemeClr>
                  </a:glow>
                </a:effectLst>
                <a:latin typeface="+mj-lt"/>
              </a:rPr>
              <a:t>dengan</a:t>
            </a:r>
            <a:r>
              <a:rPr lang="en-US" sz="2200" b="1" dirty="0">
                <a:solidFill>
                  <a:srgbClr val="FFFFFF"/>
                </a:solidFill>
                <a:effectLst>
                  <a:glow rad="101600">
                    <a:schemeClr val="tx1">
                      <a:alpha val="60000"/>
                    </a:schemeClr>
                  </a:glow>
                </a:effectLst>
                <a:latin typeface="+mj-lt"/>
              </a:rPr>
              <a:t> </a:t>
            </a:r>
            <a:r>
              <a:rPr lang="en-US" sz="2200" b="1" dirty="0" err="1">
                <a:solidFill>
                  <a:srgbClr val="FFFFFF"/>
                </a:solidFill>
                <a:effectLst>
                  <a:glow rad="101600">
                    <a:schemeClr val="tx1">
                      <a:alpha val="60000"/>
                    </a:schemeClr>
                  </a:glow>
                </a:effectLst>
                <a:latin typeface="+mj-lt"/>
              </a:rPr>
              <a:t>keredhaan</a:t>
            </a:r>
            <a:r>
              <a:rPr lang="en-US" sz="2200" b="1" dirty="0">
                <a:solidFill>
                  <a:srgbClr val="FFFFFF"/>
                </a:solidFill>
                <a:effectLst>
                  <a:glow rad="101600">
                    <a:schemeClr val="tx1">
                      <a:alpha val="60000"/>
                    </a:schemeClr>
                  </a:glow>
                </a:effectLst>
                <a:latin typeface="+mj-lt"/>
              </a:rPr>
              <a:t> Allah </a:t>
            </a:r>
            <a:r>
              <a:rPr lang="en-US" sz="2200" b="1" dirty="0" err="1">
                <a:solidFill>
                  <a:srgbClr val="FFFFFF"/>
                </a:solidFill>
                <a:effectLst>
                  <a:glow rad="101600">
                    <a:schemeClr val="tx1">
                      <a:alpha val="60000"/>
                    </a:schemeClr>
                  </a:glow>
                </a:effectLst>
                <a:latin typeface="+mj-lt"/>
              </a:rPr>
              <a:t>bersifat</a:t>
            </a:r>
            <a:r>
              <a:rPr lang="en-US" sz="2200" b="1" dirty="0">
                <a:solidFill>
                  <a:srgbClr val="FFFFFF"/>
                </a:solidFill>
                <a:effectLst>
                  <a:glow rad="101600">
                    <a:schemeClr val="tx1">
                      <a:alpha val="60000"/>
                    </a:schemeClr>
                  </a:glow>
                </a:effectLst>
                <a:latin typeface="+mj-lt"/>
              </a:rPr>
              <a:t> </a:t>
            </a:r>
            <a:r>
              <a:rPr lang="en-US" sz="2200" b="1" dirty="0" err="1">
                <a:solidFill>
                  <a:srgbClr val="FFFFFF"/>
                </a:solidFill>
                <a:effectLst>
                  <a:glow rad="101600">
                    <a:schemeClr val="tx1">
                      <a:alpha val="60000"/>
                    </a:schemeClr>
                  </a:glow>
                </a:effectLst>
                <a:latin typeface="+mj-lt"/>
              </a:rPr>
              <a:t>kekal</a:t>
            </a:r>
            <a:r>
              <a:rPr lang="en-US" sz="2200" b="1" dirty="0">
                <a:solidFill>
                  <a:srgbClr val="FFFFFF"/>
                </a:solidFill>
                <a:effectLst>
                  <a:glow rad="101600">
                    <a:schemeClr val="tx1">
                      <a:alpha val="60000"/>
                    </a:schemeClr>
                  </a:glow>
                </a:effectLst>
                <a:latin typeface="+mj-lt"/>
              </a:rPr>
              <a:t> &amp; </a:t>
            </a:r>
            <a:r>
              <a:rPr lang="en-US" sz="2200" b="1" dirty="0" err="1">
                <a:solidFill>
                  <a:srgbClr val="FFFFFF"/>
                </a:solidFill>
                <a:effectLst>
                  <a:glow rad="101600">
                    <a:schemeClr val="tx1">
                      <a:alpha val="60000"/>
                    </a:schemeClr>
                  </a:glow>
                </a:effectLst>
                <a:latin typeface="+mj-lt"/>
              </a:rPr>
              <a:t>abadi</a:t>
            </a:r>
            <a:endParaRPr lang="en-US" sz="2200" b="1" dirty="0">
              <a:solidFill>
                <a:srgbClr val="FFFFFF"/>
              </a:solidFill>
              <a:effectLst>
                <a:glow rad="101600">
                  <a:schemeClr val="tx1">
                    <a:alpha val="60000"/>
                  </a:schemeClr>
                </a:glow>
              </a:effectLst>
              <a:latin typeface="+mj-lt"/>
            </a:endParaRPr>
          </a:p>
        </p:txBody>
      </p:sp>
      <p:sp>
        <p:nvSpPr>
          <p:cNvPr id="11" name="Down Arrow 10"/>
          <p:cNvSpPr/>
          <p:nvPr/>
        </p:nvSpPr>
        <p:spPr>
          <a:xfrm rot="1618010">
            <a:off x="985245" y="2518860"/>
            <a:ext cx="990600" cy="1600200"/>
          </a:xfrm>
          <a:prstGeom prst="down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Round Diagonal Corner Rectangle 6"/>
          <p:cNvSpPr/>
          <p:nvPr/>
        </p:nvSpPr>
        <p:spPr>
          <a:xfrm>
            <a:off x="2940767" y="3972732"/>
            <a:ext cx="3259576" cy="2656668"/>
          </a:xfrm>
          <a:prstGeom prst="round2Diag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200" b="1" dirty="0" err="1">
                <a:solidFill>
                  <a:srgbClr val="FFFFFF"/>
                </a:solidFill>
                <a:effectLst>
                  <a:glow rad="101600">
                    <a:schemeClr val="tx1">
                      <a:alpha val="60000"/>
                    </a:schemeClr>
                  </a:glow>
                </a:effectLst>
                <a:latin typeface="+mj-lt"/>
              </a:rPr>
              <a:t>Amalan</a:t>
            </a:r>
            <a:r>
              <a:rPr lang="en-US" sz="2200" b="1" dirty="0">
                <a:solidFill>
                  <a:srgbClr val="FFFFFF"/>
                </a:solidFill>
                <a:effectLst>
                  <a:glow rad="101600">
                    <a:schemeClr val="tx1">
                      <a:alpha val="60000"/>
                    </a:schemeClr>
                  </a:glow>
                </a:effectLst>
                <a:latin typeface="+mj-lt"/>
              </a:rPr>
              <a:t> </a:t>
            </a:r>
            <a:r>
              <a:rPr lang="en-US" sz="2200" b="1" dirty="0" err="1">
                <a:solidFill>
                  <a:srgbClr val="FFFFFF"/>
                </a:solidFill>
                <a:effectLst>
                  <a:glow rad="101600">
                    <a:schemeClr val="tx1">
                      <a:alpha val="60000"/>
                    </a:schemeClr>
                  </a:glow>
                </a:effectLst>
                <a:latin typeface="+mj-lt"/>
              </a:rPr>
              <a:t>dan</a:t>
            </a:r>
            <a:r>
              <a:rPr lang="en-US" sz="2200" b="1" dirty="0">
                <a:solidFill>
                  <a:srgbClr val="FFFFFF"/>
                </a:solidFill>
                <a:effectLst>
                  <a:glow rad="101600">
                    <a:schemeClr val="tx1">
                      <a:alpha val="60000"/>
                    </a:schemeClr>
                  </a:glow>
                </a:effectLst>
                <a:latin typeface="+mj-lt"/>
              </a:rPr>
              <a:t> </a:t>
            </a:r>
            <a:r>
              <a:rPr lang="en-US" sz="2200" b="1" dirty="0" err="1">
                <a:solidFill>
                  <a:srgbClr val="FFFFFF"/>
                </a:solidFill>
                <a:effectLst>
                  <a:glow rad="101600">
                    <a:schemeClr val="tx1">
                      <a:alpha val="60000"/>
                    </a:schemeClr>
                  </a:glow>
                </a:effectLst>
                <a:latin typeface="+mj-lt"/>
              </a:rPr>
              <a:t>pekerjaan</a:t>
            </a:r>
            <a:r>
              <a:rPr lang="en-US" sz="2200" b="1" dirty="0">
                <a:solidFill>
                  <a:srgbClr val="FFFFFF"/>
                </a:solidFill>
                <a:effectLst>
                  <a:glow rad="101600">
                    <a:schemeClr val="tx1">
                      <a:alpha val="60000"/>
                    </a:schemeClr>
                  </a:glow>
                </a:effectLst>
                <a:latin typeface="+mj-lt"/>
              </a:rPr>
              <a:t> </a:t>
            </a:r>
            <a:r>
              <a:rPr lang="en-US" sz="2200" b="1" dirty="0" err="1">
                <a:solidFill>
                  <a:srgbClr val="FFFFFF"/>
                </a:solidFill>
                <a:effectLst>
                  <a:glow rad="101600">
                    <a:schemeClr val="tx1">
                      <a:alpha val="60000"/>
                    </a:schemeClr>
                  </a:glow>
                </a:effectLst>
                <a:latin typeface="+mj-lt"/>
              </a:rPr>
              <a:t>dari</a:t>
            </a:r>
            <a:r>
              <a:rPr lang="en-US" sz="2200" b="1" dirty="0">
                <a:solidFill>
                  <a:srgbClr val="FFFFFF"/>
                </a:solidFill>
                <a:effectLst>
                  <a:glow rad="101600">
                    <a:schemeClr val="tx1">
                      <a:alpha val="60000"/>
                    </a:schemeClr>
                  </a:glow>
                </a:effectLst>
                <a:latin typeface="+mj-lt"/>
              </a:rPr>
              <a:t> </a:t>
            </a:r>
            <a:r>
              <a:rPr lang="en-US" sz="2200" b="1" dirty="0" err="1">
                <a:solidFill>
                  <a:srgbClr val="FFFFFF"/>
                </a:solidFill>
                <a:effectLst>
                  <a:glow rad="101600">
                    <a:schemeClr val="tx1">
                      <a:alpha val="60000"/>
                    </a:schemeClr>
                  </a:glow>
                </a:effectLst>
                <a:latin typeface="+mj-lt"/>
              </a:rPr>
              <a:t>sekecil</a:t>
            </a:r>
            <a:r>
              <a:rPr lang="en-US" sz="2200" b="1" dirty="0">
                <a:solidFill>
                  <a:srgbClr val="FFFFFF"/>
                </a:solidFill>
                <a:effectLst>
                  <a:glow rad="101600">
                    <a:schemeClr val="tx1">
                      <a:alpha val="60000"/>
                    </a:schemeClr>
                  </a:glow>
                </a:effectLst>
                <a:latin typeface="+mj-lt"/>
              </a:rPr>
              <a:t> </a:t>
            </a:r>
            <a:r>
              <a:rPr lang="en-US" sz="2200" b="1" dirty="0" err="1" smtClean="0">
                <a:solidFill>
                  <a:srgbClr val="FFFFFF"/>
                </a:solidFill>
                <a:effectLst>
                  <a:glow rad="101600">
                    <a:schemeClr val="tx1">
                      <a:alpha val="60000"/>
                    </a:schemeClr>
                  </a:glow>
                </a:effectLst>
                <a:latin typeface="+mj-lt"/>
              </a:rPr>
              <a:t>zarah</a:t>
            </a:r>
            <a:r>
              <a:rPr lang="en-US" sz="2200" b="1" dirty="0" smtClean="0">
                <a:solidFill>
                  <a:srgbClr val="FFFFFF"/>
                </a:solidFill>
                <a:effectLst>
                  <a:glow rad="101600">
                    <a:schemeClr val="tx1">
                      <a:alpha val="60000"/>
                    </a:schemeClr>
                  </a:glow>
                </a:effectLst>
                <a:latin typeface="+mj-lt"/>
              </a:rPr>
              <a:t> </a:t>
            </a:r>
            <a:r>
              <a:rPr lang="en-US" sz="2200" b="1" dirty="0" err="1" smtClean="0">
                <a:solidFill>
                  <a:srgbClr val="FFFFFF"/>
                </a:solidFill>
                <a:effectLst>
                  <a:glow rad="101600">
                    <a:schemeClr val="tx1">
                      <a:alpha val="60000"/>
                    </a:schemeClr>
                  </a:glow>
                </a:effectLst>
                <a:latin typeface="+mj-lt"/>
              </a:rPr>
              <a:t>hingga</a:t>
            </a:r>
            <a:r>
              <a:rPr lang="en-US" sz="2200" b="1" dirty="0" smtClean="0">
                <a:solidFill>
                  <a:srgbClr val="FFFFFF"/>
                </a:solidFill>
                <a:effectLst>
                  <a:glow rad="101600">
                    <a:schemeClr val="tx1">
                      <a:alpha val="60000"/>
                    </a:schemeClr>
                  </a:glow>
                </a:effectLst>
                <a:latin typeface="+mj-lt"/>
              </a:rPr>
              <a:t> </a:t>
            </a:r>
            <a:r>
              <a:rPr lang="en-US" sz="2200" b="1" dirty="0" err="1" smtClean="0">
                <a:solidFill>
                  <a:srgbClr val="FFFFFF"/>
                </a:solidFill>
                <a:effectLst>
                  <a:glow rad="101600">
                    <a:schemeClr val="tx1">
                      <a:alpha val="60000"/>
                    </a:schemeClr>
                  </a:glow>
                </a:effectLst>
                <a:latin typeface="+mj-lt"/>
              </a:rPr>
              <a:t>sebesarnya</a:t>
            </a:r>
            <a:r>
              <a:rPr lang="en-US" sz="2200" b="1" dirty="0" smtClean="0">
                <a:solidFill>
                  <a:srgbClr val="FFFFFF"/>
                </a:solidFill>
                <a:effectLst>
                  <a:glow rad="101600">
                    <a:schemeClr val="tx1">
                      <a:alpha val="60000"/>
                    </a:schemeClr>
                  </a:glow>
                </a:effectLst>
                <a:latin typeface="+mj-lt"/>
              </a:rPr>
              <a:t> </a:t>
            </a:r>
            <a:r>
              <a:rPr lang="en-US" sz="2200" b="1" dirty="0" err="1" smtClean="0">
                <a:solidFill>
                  <a:srgbClr val="FFFFFF"/>
                </a:solidFill>
                <a:effectLst>
                  <a:glow rad="101600">
                    <a:schemeClr val="tx1">
                      <a:alpha val="60000"/>
                    </a:schemeClr>
                  </a:glow>
                </a:effectLst>
                <a:latin typeface="+mj-lt"/>
              </a:rPr>
              <a:t>dengan</a:t>
            </a:r>
            <a:r>
              <a:rPr lang="en-US" sz="2200" b="1" dirty="0" smtClean="0">
                <a:solidFill>
                  <a:srgbClr val="FFFFFF"/>
                </a:solidFill>
                <a:effectLst>
                  <a:glow rad="101600">
                    <a:schemeClr val="tx1">
                      <a:alpha val="60000"/>
                    </a:schemeClr>
                  </a:glow>
                </a:effectLst>
                <a:latin typeface="+mj-lt"/>
              </a:rPr>
              <a:t> </a:t>
            </a:r>
            <a:r>
              <a:rPr lang="en-US" sz="2200" b="1" dirty="0" err="1">
                <a:solidFill>
                  <a:srgbClr val="FFFFFF"/>
                </a:solidFill>
                <a:effectLst>
                  <a:glow rad="101600">
                    <a:schemeClr val="tx1">
                      <a:alpha val="60000"/>
                    </a:schemeClr>
                  </a:glow>
                </a:effectLst>
                <a:latin typeface="+mj-lt"/>
              </a:rPr>
              <a:t>keredhaan</a:t>
            </a:r>
            <a:r>
              <a:rPr lang="en-US" sz="2200" b="1" dirty="0">
                <a:solidFill>
                  <a:srgbClr val="FFFFFF"/>
                </a:solidFill>
                <a:effectLst>
                  <a:glow rad="101600">
                    <a:schemeClr val="tx1">
                      <a:alpha val="60000"/>
                    </a:schemeClr>
                  </a:glow>
                </a:effectLst>
                <a:latin typeface="+mj-lt"/>
              </a:rPr>
              <a:t> Allah</a:t>
            </a:r>
          </a:p>
        </p:txBody>
      </p:sp>
      <p:grpSp>
        <p:nvGrpSpPr>
          <p:cNvPr id="12" name="Down Arrow 11"/>
          <p:cNvGrpSpPr>
            <a:grpSpLocks/>
          </p:cNvGrpSpPr>
          <p:nvPr/>
        </p:nvGrpSpPr>
        <p:grpSpPr bwMode="auto">
          <a:xfrm rot="-1303541">
            <a:off x="5410200" y="1828800"/>
            <a:ext cx="1463675" cy="1781175"/>
            <a:chOff x="2834" y="1720"/>
            <a:chExt cx="922" cy="1122"/>
          </a:xfrm>
        </p:grpSpPr>
        <p:pic>
          <p:nvPicPr>
            <p:cNvPr id="14363" name="Down Arrow 11"/>
            <p:cNvPicPr>
              <a:picLocks noChangeArrowheads="1"/>
            </p:cNvPicPr>
            <p:nvPr/>
          </p:nvPicPr>
          <p:blipFill>
            <a:blip r:embed="rId3"/>
            <a:srcRect/>
            <a:stretch>
              <a:fillRect/>
            </a:stretch>
          </p:blipFill>
          <p:spPr bwMode="auto">
            <a:xfrm>
              <a:off x="2834" y="1720"/>
              <a:ext cx="922" cy="1122"/>
            </a:xfrm>
            <a:prstGeom prst="rect">
              <a:avLst/>
            </a:prstGeom>
            <a:noFill/>
          </p:spPr>
        </p:pic>
        <p:sp>
          <p:nvSpPr>
            <p:cNvPr id="14364" name="Text Box 28"/>
            <p:cNvSpPr txBox="1">
              <a:spLocks noChangeArrowheads="1"/>
            </p:cNvSpPr>
            <p:nvPr/>
          </p:nvSpPr>
          <p:spPr bwMode="auto">
            <a:xfrm rot="19821471">
              <a:off x="3110" y="1827"/>
              <a:ext cx="312" cy="852"/>
            </a:xfrm>
            <a:prstGeom prst="rect">
              <a:avLst/>
            </a:prstGeom>
            <a:noFill/>
            <a:ln w="9525">
              <a:noFill/>
              <a:miter lim="800000"/>
              <a:headEnd/>
              <a:tailEnd/>
            </a:ln>
          </p:spPr>
          <p:txBody>
            <a:bodyPr vert="eaVert" anchor="ctr"/>
            <a:lstStyle/>
            <a:p>
              <a:pPr algn="ctr"/>
              <a:endParaRPr lang="ms-MY">
                <a:solidFill>
                  <a:srgbClr val="FFFFFF"/>
                </a:solidFill>
              </a:endParaRPr>
            </a:p>
          </p:txBody>
        </p:sp>
      </p:grpSp>
      <p:sp>
        <p:nvSpPr>
          <p:cNvPr id="3" name="Down Arrow 11"/>
          <p:cNvSpPr/>
          <p:nvPr/>
        </p:nvSpPr>
        <p:spPr>
          <a:xfrm rot="19821471">
            <a:off x="3528120" y="2515158"/>
            <a:ext cx="990600" cy="1600200"/>
          </a:xfrm>
          <a:prstGeom prst="down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645139" y="1769171"/>
            <a:ext cx="5234468" cy="1183709"/>
          </a:xfrm>
          <a:prstGeom prst="round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rgbClr val="FFFFFF"/>
                </a:solidFill>
                <a:effectLst>
                  <a:glow rad="101600">
                    <a:schemeClr val="tx1">
                      <a:alpha val="60000"/>
                    </a:schemeClr>
                  </a:glow>
                </a:effectLst>
                <a:latin typeface="+mj-lt"/>
              </a:rPr>
              <a:t>KECEMERLANGAN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6" name="Rectangle 6"/>
          <p:cNvSpPr>
            <a:spLocks noChangeArrowheads="1"/>
          </p:cNvSpPr>
          <p:nvPr/>
        </p:nvSpPr>
        <p:spPr bwMode="auto">
          <a:xfrm>
            <a:off x="228600" y="304800"/>
            <a:ext cx="8763000" cy="519113"/>
          </a:xfrm>
          <a:prstGeom prst="rect">
            <a:avLst/>
          </a:prstGeom>
          <a:noFill/>
          <a:ln w="9525">
            <a:noFill/>
            <a:miter lim="800000"/>
            <a:headEnd/>
            <a:tailEnd/>
          </a:ln>
        </p:spPr>
        <p:txBody>
          <a:bodyPr>
            <a:spAutoFit/>
          </a:bodyPr>
          <a:lstStyle/>
          <a:p>
            <a:pPr algn="ctr"/>
            <a:r>
              <a:rPr lang="en-US" sz="2800" b="1">
                <a:solidFill>
                  <a:srgbClr val="FFFF00"/>
                </a:solidFill>
                <a:latin typeface="Verdana" pitchFamily="34" charset="0"/>
              </a:rPr>
              <a:t>Kriteria kecemerlangan insan, iaitu :-</a:t>
            </a:r>
            <a:endParaRPr lang="en-US" sz="2800" b="1">
              <a:solidFill>
                <a:schemeClr val="bg1"/>
              </a:solidFill>
              <a:latin typeface="Verdana" pitchFamily="34" charset="0"/>
            </a:endParaRPr>
          </a:p>
        </p:txBody>
      </p:sp>
      <p:sp>
        <p:nvSpPr>
          <p:cNvPr id="7" name="Pentagon 6"/>
          <p:cNvSpPr/>
          <p:nvPr/>
        </p:nvSpPr>
        <p:spPr>
          <a:xfrm>
            <a:off x="285750" y="3180152"/>
            <a:ext cx="4114800" cy="1504396"/>
          </a:xfrm>
          <a:prstGeom prst="homePlat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err="1">
                <a:solidFill>
                  <a:srgbClr val="FFFFFF"/>
                </a:solidFill>
                <a:effectLst>
                  <a:glow rad="101600">
                    <a:schemeClr val="tx1">
                      <a:alpha val="60000"/>
                    </a:schemeClr>
                  </a:glow>
                  <a:outerShdw blurRad="38100" dist="38100" dir="2700000" algn="tl">
                    <a:srgbClr val="C0C0C0"/>
                  </a:outerShdw>
                </a:effectLst>
              </a:rPr>
              <a:t>Ketinggian</a:t>
            </a:r>
            <a:r>
              <a:rPr lang="en-US" sz="3600" b="1" dirty="0">
                <a:solidFill>
                  <a:srgbClr val="FFFFFF"/>
                </a:solidFill>
                <a:effectLst>
                  <a:glow rad="101600">
                    <a:schemeClr val="tx1">
                      <a:alpha val="60000"/>
                    </a:schemeClr>
                  </a:glow>
                  <a:outerShdw blurRad="38100" dist="38100" dir="2700000" algn="tl">
                    <a:srgbClr val="C0C0C0"/>
                  </a:outerShdw>
                </a:effectLst>
              </a:rPr>
              <a:t> </a:t>
            </a:r>
            <a:r>
              <a:rPr lang="en-US" sz="3600" b="1" dirty="0" err="1">
                <a:solidFill>
                  <a:srgbClr val="FFFFFF"/>
                </a:solidFill>
                <a:effectLst>
                  <a:glow rad="101600">
                    <a:schemeClr val="tx1">
                      <a:alpha val="60000"/>
                    </a:schemeClr>
                  </a:glow>
                  <a:outerShdw blurRad="38100" dist="38100" dir="2700000" algn="tl">
                    <a:srgbClr val="C0C0C0"/>
                  </a:outerShdw>
                </a:effectLst>
              </a:rPr>
              <a:t>Akhlak</a:t>
            </a:r>
            <a:endParaRPr lang="en-US" sz="3600" b="1" dirty="0">
              <a:solidFill>
                <a:srgbClr val="FFFFFF"/>
              </a:solidFill>
              <a:effectLst>
                <a:glow rad="101600">
                  <a:schemeClr val="tx1">
                    <a:alpha val="60000"/>
                  </a:schemeClr>
                </a:glow>
                <a:outerShdw blurRad="38100" dist="38100" dir="2700000" algn="tl">
                  <a:srgbClr val="C0C0C0"/>
                </a:outerShdw>
              </a:effectLst>
            </a:endParaRPr>
          </a:p>
        </p:txBody>
      </p:sp>
      <p:sp>
        <p:nvSpPr>
          <p:cNvPr id="9" name="Rectangle 8"/>
          <p:cNvSpPr/>
          <p:nvPr/>
        </p:nvSpPr>
        <p:spPr>
          <a:xfrm>
            <a:off x="4419600" y="1885950"/>
            <a:ext cx="4191000" cy="16764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a:solidFill>
                  <a:srgbClr val="FFFFFF"/>
                </a:solidFill>
                <a:effectLst>
                  <a:glow rad="101600">
                    <a:schemeClr val="tx1">
                      <a:alpha val="60000"/>
                    </a:schemeClr>
                  </a:glow>
                </a:effectLst>
                <a:latin typeface="+mj-lt"/>
              </a:rPr>
              <a:t>Melahirkan keperibadian yang unggul</a:t>
            </a:r>
            <a:endParaRPr lang="en-US" sz="2800">
              <a:solidFill>
                <a:srgbClr val="FFFFFF"/>
              </a:solidFill>
              <a:effectLst>
                <a:glow rad="101600">
                  <a:schemeClr val="tx1">
                    <a:alpha val="60000"/>
                  </a:schemeClr>
                </a:glow>
              </a:effectLst>
              <a:latin typeface="+mj-lt"/>
            </a:endParaRPr>
          </a:p>
        </p:txBody>
      </p:sp>
      <p:sp>
        <p:nvSpPr>
          <p:cNvPr id="2" name="Rectangle 8"/>
          <p:cNvSpPr/>
          <p:nvPr/>
        </p:nvSpPr>
        <p:spPr>
          <a:xfrm>
            <a:off x="4400550" y="4400550"/>
            <a:ext cx="4191000" cy="16764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a:solidFill>
                  <a:srgbClr val="FFFFFF"/>
                </a:solidFill>
                <a:effectLst>
                  <a:glow rad="101600">
                    <a:schemeClr val="tx1">
                      <a:alpha val="60000"/>
                    </a:schemeClr>
                  </a:glow>
                </a:effectLst>
                <a:latin typeface="+mj-lt"/>
              </a:rPr>
              <a:t>Sebagai penentuan bagi pembangunan ketamadunan Islam</a:t>
            </a:r>
            <a:endParaRPr lang="en-US" sz="2800">
              <a:solidFill>
                <a:srgbClr val="FFFFFF"/>
              </a:solidFill>
              <a:effectLst>
                <a:glow rad="101600">
                  <a:schemeClr val="tx1">
                    <a:alpha val="60000"/>
                  </a:schemeClr>
                </a:glow>
              </a:effectLst>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8" name="Rectangle 4"/>
          <p:cNvSpPr>
            <a:spLocks noChangeArrowheads="1"/>
          </p:cNvSpPr>
          <p:nvPr/>
        </p:nvSpPr>
        <p:spPr bwMode="auto">
          <a:xfrm>
            <a:off x="838200" y="304800"/>
            <a:ext cx="7696200" cy="946150"/>
          </a:xfrm>
          <a:prstGeom prst="rect">
            <a:avLst/>
          </a:prstGeom>
          <a:noFill/>
          <a:ln w="9525">
            <a:noFill/>
            <a:miter lim="800000"/>
            <a:headEnd/>
            <a:tailEnd/>
          </a:ln>
        </p:spPr>
        <p:txBody>
          <a:bodyPr>
            <a:spAutoFit/>
          </a:bodyPr>
          <a:lstStyle/>
          <a:p>
            <a:pPr algn="ctr"/>
            <a:r>
              <a:rPr lang="en-US" sz="2800" b="1" dirty="0" err="1">
                <a:solidFill>
                  <a:srgbClr val="FFFF00"/>
                </a:solidFill>
                <a:latin typeface="Verdana" pitchFamily="34" charset="0"/>
              </a:rPr>
              <a:t>Sebagaimana</a:t>
            </a:r>
            <a:r>
              <a:rPr lang="en-US" sz="2800" b="1" dirty="0">
                <a:solidFill>
                  <a:srgbClr val="FFFF00"/>
                </a:solidFill>
                <a:latin typeface="Verdana" pitchFamily="34" charset="0"/>
              </a:rPr>
              <a:t> </a:t>
            </a:r>
            <a:r>
              <a:rPr lang="en-US" sz="2800" b="1" dirty="0" err="1">
                <a:solidFill>
                  <a:srgbClr val="FFFF00"/>
                </a:solidFill>
                <a:latin typeface="Verdana" pitchFamily="34" charset="0"/>
              </a:rPr>
              <a:t>Firman</a:t>
            </a:r>
            <a:r>
              <a:rPr lang="en-US" sz="2800" b="1" dirty="0">
                <a:solidFill>
                  <a:srgbClr val="FFFF00"/>
                </a:solidFill>
                <a:latin typeface="Verdana" pitchFamily="34" charset="0"/>
              </a:rPr>
              <a:t> Allah, </a:t>
            </a:r>
          </a:p>
          <a:p>
            <a:pPr algn="ctr"/>
            <a:r>
              <a:rPr lang="en-US" sz="2800" b="1" dirty="0" err="1">
                <a:solidFill>
                  <a:srgbClr val="FFFF00"/>
                </a:solidFill>
                <a:latin typeface="Verdana" pitchFamily="34" charset="0"/>
              </a:rPr>
              <a:t>Surah</a:t>
            </a:r>
            <a:r>
              <a:rPr lang="en-US" sz="2800" b="1" dirty="0">
                <a:solidFill>
                  <a:srgbClr val="FFFF00"/>
                </a:solidFill>
                <a:latin typeface="Verdana" pitchFamily="34" charset="0"/>
              </a:rPr>
              <a:t> </a:t>
            </a:r>
            <a:r>
              <a:rPr lang="en-US" sz="2800" b="1" dirty="0" smtClean="0">
                <a:solidFill>
                  <a:srgbClr val="FFFF00"/>
                </a:solidFill>
                <a:latin typeface="Verdana" pitchFamily="34" charset="0"/>
              </a:rPr>
              <a:t>Al-</a:t>
            </a:r>
            <a:r>
              <a:rPr lang="en-US" sz="2800" b="1" dirty="0" err="1" smtClean="0">
                <a:solidFill>
                  <a:srgbClr val="FFFF00"/>
                </a:solidFill>
                <a:latin typeface="Verdana" pitchFamily="34" charset="0"/>
              </a:rPr>
              <a:t>Qalam</a:t>
            </a:r>
            <a:r>
              <a:rPr lang="en-US" sz="2800" b="1" dirty="0" smtClean="0">
                <a:solidFill>
                  <a:srgbClr val="FFFF00"/>
                </a:solidFill>
                <a:latin typeface="Verdana" pitchFamily="34" charset="0"/>
              </a:rPr>
              <a:t> : </a:t>
            </a:r>
            <a:r>
              <a:rPr lang="en-US" sz="2800" b="1" dirty="0" err="1">
                <a:solidFill>
                  <a:srgbClr val="FFFF00"/>
                </a:solidFill>
                <a:latin typeface="Verdana" pitchFamily="34" charset="0"/>
              </a:rPr>
              <a:t>Ayat</a:t>
            </a:r>
            <a:r>
              <a:rPr lang="en-US" sz="2800" b="1" dirty="0">
                <a:solidFill>
                  <a:srgbClr val="FFFF00"/>
                </a:solidFill>
                <a:latin typeface="Verdana" pitchFamily="34" charset="0"/>
              </a:rPr>
              <a:t> 4</a:t>
            </a:r>
            <a:endParaRPr lang="en-US" sz="2800" b="1" dirty="0">
              <a:solidFill>
                <a:schemeClr val="bg1"/>
              </a:solidFill>
              <a:latin typeface="Verdana" pitchFamily="34" charset="0"/>
            </a:endParaRPr>
          </a:p>
        </p:txBody>
      </p:sp>
      <p:sp>
        <p:nvSpPr>
          <p:cNvPr id="4" name="TextBox 3"/>
          <p:cNvSpPr txBox="1"/>
          <p:nvPr/>
        </p:nvSpPr>
        <p:spPr>
          <a:xfrm>
            <a:off x="381000" y="4267200"/>
            <a:ext cx="8610600" cy="2062103"/>
          </a:xfrm>
          <a:prstGeom prst="rect">
            <a:avLst/>
          </a:prstGeom>
          <a:noFill/>
          <a:ln w="38100">
            <a:noFill/>
          </a:ln>
        </p:spPr>
        <p:txBody>
          <a:bodyPr>
            <a:spAutoFit/>
          </a:bodyPr>
          <a:lstStyle/>
          <a:p>
            <a:pPr>
              <a:defRPr/>
            </a:pPr>
            <a:r>
              <a:rPr lang="en-US" sz="3200" b="1" dirty="0" err="1">
                <a:ln w="19050">
                  <a:solidFill>
                    <a:schemeClr val="tx1"/>
                  </a:solidFill>
                </a:ln>
                <a:solidFill>
                  <a:srgbClr val="FF0000"/>
                </a:solidFill>
                <a:latin typeface="BlizzardD" pitchFamily="66" charset="0"/>
              </a:rPr>
              <a:t>Maksudnya</a:t>
            </a:r>
            <a:r>
              <a:rPr lang="en-US" sz="3200" b="1" dirty="0">
                <a:ln w="19050">
                  <a:solidFill>
                    <a:schemeClr val="tx1"/>
                  </a:solidFill>
                </a:ln>
                <a:solidFill>
                  <a:srgbClr val="FF0000"/>
                </a:solidFill>
                <a:latin typeface="BlizzardD" pitchFamily="66" charset="0"/>
              </a:rPr>
              <a:t>:</a:t>
            </a:r>
          </a:p>
          <a:p>
            <a:pPr algn="ctr">
              <a:defRPr/>
            </a:pPr>
            <a:r>
              <a:rPr lang="en-US" sz="2400" b="1" dirty="0" smtClean="0">
                <a:ln w="19050">
                  <a:solidFill>
                    <a:schemeClr val="tx1"/>
                  </a:solidFill>
                </a:ln>
                <a:solidFill>
                  <a:srgbClr val="FFC000"/>
                </a:solidFill>
                <a:latin typeface="+mj-lt"/>
              </a:rPr>
              <a:t>Dan </a:t>
            </a:r>
            <a:r>
              <a:rPr lang="en-US" sz="2400" b="1" dirty="0" err="1" smtClean="0">
                <a:ln w="19050">
                  <a:solidFill>
                    <a:schemeClr val="tx1"/>
                  </a:solidFill>
                </a:ln>
                <a:solidFill>
                  <a:srgbClr val="FFC000"/>
                </a:solidFill>
                <a:latin typeface="+mj-lt"/>
              </a:rPr>
              <a:t>bahawa</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sesungguhnya</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engkau</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wahai</a:t>
            </a:r>
            <a:r>
              <a:rPr lang="en-US" sz="2400" b="1" dirty="0" smtClean="0">
                <a:ln w="19050">
                  <a:solidFill>
                    <a:schemeClr val="tx1"/>
                  </a:solidFill>
                </a:ln>
                <a:solidFill>
                  <a:srgbClr val="FFC000"/>
                </a:solidFill>
                <a:latin typeface="+mj-lt"/>
              </a:rPr>
              <a:t> Muhammad) </a:t>
            </a:r>
            <a:r>
              <a:rPr lang="en-US" sz="2400" b="1" dirty="0" err="1" smtClean="0">
                <a:ln w="19050">
                  <a:solidFill>
                    <a:schemeClr val="tx1"/>
                  </a:solidFill>
                </a:ln>
                <a:solidFill>
                  <a:srgbClr val="FFC000"/>
                </a:solidFill>
                <a:latin typeface="+mj-lt"/>
              </a:rPr>
              <a:t>mempunyai</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akhlak</a:t>
            </a:r>
            <a:r>
              <a:rPr lang="en-US" sz="2400" b="1" dirty="0" smtClean="0">
                <a:ln w="19050">
                  <a:solidFill>
                    <a:schemeClr val="tx1"/>
                  </a:solidFill>
                </a:ln>
                <a:solidFill>
                  <a:srgbClr val="FFC000"/>
                </a:solidFill>
                <a:latin typeface="+mj-lt"/>
              </a:rPr>
              <a:t> yang </a:t>
            </a:r>
            <a:r>
              <a:rPr lang="en-US" sz="2400" b="1" dirty="0" err="1" smtClean="0">
                <a:ln w="19050">
                  <a:solidFill>
                    <a:schemeClr val="tx1"/>
                  </a:solidFill>
                </a:ln>
                <a:solidFill>
                  <a:srgbClr val="FFC000"/>
                </a:solidFill>
                <a:latin typeface="+mj-lt"/>
              </a:rPr>
              <a:t>sangat</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mulia</a:t>
            </a:r>
            <a:r>
              <a:rPr lang="en-US" sz="2400" b="1" dirty="0" smtClean="0">
                <a:ln w="19050">
                  <a:solidFill>
                    <a:schemeClr val="tx1"/>
                  </a:solidFill>
                </a:ln>
                <a:solidFill>
                  <a:srgbClr val="FFC000"/>
                </a:solidFill>
                <a:latin typeface="+mj-lt"/>
              </a:rPr>
              <a:t>.</a:t>
            </a:r>
            <a:endParaRPr lang="en-US" sz="2400" b="1" dirty="0">
              <a:ln w="19050">
                <a:solidFill>
                  <a:schemeClr val="tx1"/>
                </a:solidFill>
              </a:ln>
              <a:solidFill>
                <a:srgbClr val="FFC000"/>
              </a:solidFill>
              <a:latin typeface="+mj-lt"/>
            </a:endParaRPr>
          </a:p>
          <a:p>
            <a:pPr algn="ctr">
              <a:defRPr/>
            </a:pPr>
            <a:endParaRPr lang="ms-MY" sz="2400" b="1" dirty="0">
              <a:ln w="19050">
                <a:solidFill>
                  <a:schemeClr val="tx1"/>
                </a:solidFill>
              </a:ln>
              <a:solidFill>
                <a:schemeClr val="bg1"/>
              </a:solidFill>
              <a:latin typeface="+mj-lt"/>
            </a:endParaRPr>
          </a:p>
        </p:txBody>
      </p:sp>
      <p:sp>
        <p:nvSpPr>
          <p:cNvPr id="5" name="Rectangle 4"/>
          <p:cNvSpPr/>
          <p:nvPr/>
        </p:nvSpPr>
        <p:spPr>
          <a:xfrm>
            <a:off x="1905000" y="2590800"/>
            <a:ext cx="4995278" cy="1015663"/>
          </a:xfrm>
          <a:prstGeom prst="rect">
            <a:avLst/>
          </a:prstGeom>
        </p:spPr>
        <p:txBody>
          <a:bodyPr wrap="none">
            <a:spAutoFit/>
          </a:bodyPr>
          <a:lstStyle/>
          <a:p>
            <a:r>
              <a:rPr lang="ar-SA" sz="6000" b="1" dirty="0" smtClean="0">
                <a:solidFill>
                  <a:srgbClr val="FFFF00"/>
                </a:solidFill>
                <a:effectLst>
                  <a:glow rad="101600">
                    <a:schemeClr val="tx1">
                      <a:alpha val="60000"/>
                    </a:schemeClr>
                  </a:glow>
                </a:effectLst>
                <a:cs typeface="Traditional Arabic" pitchFamily="2" charset="-78"/>
              </a:rPr>
              <a:t>وَإِنَّكَ لَعَلى خُلُقٍ عَظِيمٍ </a:t>
            </a:r>
            <a:endParaRPr lang="en-US" sz="6000" b="1" dirty="0">
              <a:solidFill>
                <a:srgbClr val="FFFF00"/>
              </a:solidFill>
              <a:effectLst>
                <a:glow rad="101600">
                  <a:schemeClr val="tx1">
                    <a:alpha val="6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4" name="Rectangle 6"/>
          <p:cNvSpPr>
            <a:spLocks noChangeArrowheads="1"/>
          </p:cNvSpPr>
          <p:nvPr/>
        </p:nvSpPr>
        <p:spPr bwMode="auto">
          <a:xfrm>
            <a:off x="76200" y="265113"/>
            <a:ext cx="8839200" cy="946150"/>
          </a:xfrm>
          <a:prstGeom prst="rect">
            <a:avLst/>
          </a:prstGeom>
          <a:noFill/>
          <a:ln w="9525">
            <a:noFill/>
            <a:miter lim="800000"/>
            <a:headEnd/>
            <a:tailEnd/>
          </a:ln>
        </p:spPr>
        <p:txBody>
          <a:bodyPr>
            <a:spAutoFit/>
          </a:bodyPr>
          <a:lstStyle/>
          <a:p>
            <a:pPr algn="ctr"/>
            <a:r>
              <a:rPr lang="en-US" sz="2800" b="1">
                <a:solidFill>
                  <a:srgbClr val="FFFF00"/>
                </a:solidFill>
                <a:latin typeface="Verdana" pitchFamily="34" charset="0"/>
              </a:rPr>
              <a:t>Model dan contoh insan bagi mencapai kecemerlangan hidup, iaitu :-</a:t>
            </a:r>
            <a:endParaRPr lang="en-US" sz="2800" b="1">
              <a:solidFill>
                <a:schemeClr val="bg1"/>
              </a:solidFill>
              <a:latin typeface="Verdana" pitchFamily="34" charset="0"/>
            </a:endParaRPr>
          </a:p>
        </p:txBody>
      </p:sp>
      <p:sp>
        <p:nvSpPr>
          <p:cNvPr id="11" name="Rectangle 10"/>
          <p:cNvSpPr/>
          <p:nvPr/>
        </p:nvSpPr>
        <p:spPr>
          <a:xfrm>
            <a:off x="448996" y="1905324"/>
            <a:ext cx="4504004" cy="1900579"/>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a:solidFill>
                  <a:srgbClr val="FFFFFF"/>
                </a:solidFill>
                <a:effectLst>
                  <a:glow rad="101600">
                    <a:schemeClr val="tx1">
                      <a:alpha val="60000"/>
                    </a:schemeClr>
                  </a:glow>
                </a:effectLst>
                <a:latin typeface="+mj-lt"/>
              </a:rPr>
              <a:t>Nabi</a:t>
            </a:r>
            <a:r>
              <a:rPr lang="en-US" sz="2800" b="1" dirty="0">
                <a:solidFill>
                  <a:srgbClr val="FFFFFF"/>
                </a:solidFill>
                <a:effectLst>
                  <a:glow rad="101600">
                    <a:schemeClr val="tx1">
                      <a:alpha val="60000"/>
                    </a:schemeClr>
                  </a:glow>
                </a:effectLst>
                <a:latin typeface="+mj-lt"/>
              </a:rPr>
              <a:t> Muhammad </a:t>
            </a:r>
            <a:r>
              <a:rPr lang="en-US" sz="2800" b="1" dirty="0" err="1">
                <a:solidFill>
                  <a:srgbClr val="FFFFFF"/>
                </a:solidFill>
                <a:effectLst>
                  <a:glow rad="101600">
                    <a:schemeClr val="tx1">
                      <a:alpha val="60000"/>
                    </a:schemeClr>
                  </a:glow>
                </a:effectLst>
                <a:latin typeface="+mj-lt"/>
              </a:rPr>
              <a:t>s.a.w</a:t>
            </a:r>
            <a:r>
              <a:rPr lang="en-US" sz="2800" b="1" dirty="0">
                <a:solidFill>
                  <a:srgbClr val="FFFFFF"/>
                </a:solidFill>
                <a:effectLst>
                  <a:glow rad="101600">
                    <a:schemeClr val="tx1">
                      <a:alpha val="60000"/>
                    </a:schemeClr>
                  </a:glow>
                </a:effectLst>
                <a:latin typeface="+mj-lt"/>
              </a:rPr>
              <a:t>. </a:t>
            </a:r>
            <a:r>
              <a:rPr lang="en-US" sz="2800" b="1" dirty="0" err="1">
                <a:solidFill>
                  <a:srgbClr val="FFFFFF"/>
                </a:solidFill>
                <a:effectLst>
                  <a:glow rad="101600">
                    <a:schemeClr val="tx1">
                      <a:alpha val="60000"/>
                    </a:schemeClr>
                  </a:glow>
                </a:effectLst>
                <a:latin typeface="+mj-lt"/>
              </a:rPr>
              <a:t>menjadi</a:t>
            </a:r>
            <a:r>
              <a:rPr lang="en-US" sz="2800" b="1" dirty="0">
                <a:solidFill>
                  <a:srgbClr val="FFFFFF"/>
                </a:solidFill>
                <a:effectLst>
                  <a:glow rad="101600">
                    <a:schemeClr val="tx1">
                      <a:alpha val="60000"/>
                    </a:schemeClr>
                  </a:glow>
                </a:effectLst>
                <a:latin typeface="+mj-lt"/>
              </a:rPr>
              <a:t> </a:t>
            </a:r>
            <a:r>
              <a:rPr lang="en-US" sz="2800" b="1" dirty="0" err="1">
                <a:solidFill>
                  <a:srgbClr val="FFFFFF"/>
                </a:solidFill>
                <a:effectLst>
                  <a:glow rad="101600">
                    <a:schemeClr val="tx1">
                      <a:alpha val="60000"/>
                    </a:schemeClr>
                  </a:glow>
                </a:effectLst>
                <a:latin typeface="+mj-lt"/>
              </a:rPr>
              <a:t>ikutan</a:t>
            </a:r>
            <a:r>
              <a:rPr lang="en-US" sz="2800" b="1" dirty="0">
                <a:solidFill>
                  <a:srgbClr val="FFFFFF"/>
                </a:solidFill>
                <a:effectLst>
                  <a:glow rad="101600">
                    <a:schemeClr val="tx1">
                      <a:alpha val="60000"/>
                    </a:schemeClr>
                  </a:glow>
                </a:effectLst>
                <a:latin typeface="+mj-lt"/>
              </a:rPr>
              <a:t> </a:t>
            </a:r>
            <a:r>
              <a:rPr lang="en-US" sz="2800" b="1" dirty="0" err="1">
                <a:solidFill>
                  <a:srgbClr val="FFFFFF"/>
                </a:solidFill>
                <a:effectLst>
                  <a:glow rad="101600">
                    <a:schemeClr val="tx1">
                      <a:alpha val="60000"/>
                    </a:schemeClr>
                  </a:glow>
                </a:effectLst>
                <a:latin typeface="+mj-lt"/>
              </a:rPr>
              <a:t>sahabat</a:t>
            </a:r>
            <a:r>
              <a:rPr lang="en-US" sz="2800" b="1" dirty="0">
                <a:solidFill>
                  <a:srgbClr val="FFFFFF"/>
                </a:solidFill>
                <a:effectLst>
                  <a:glow rad="101600">
                    <a:schemeClr val="tx1">
                      <a:alpha val="60000"/>
                    </a:schemeClr>
                  </a:glow>
                </a:effectLst>
                <a:latin typeface="+mj-lt"/>
              </a:rPr>
              <a:t> </a:t>
            </a:r>
            <a:r>
              <a:rPr lang="en-US" sz="2800" b="1" dirty="0" err="1">
                <a:solidFill>
                  <a:srgbClr val="FFFFFF"/>
                </a:solidFill>
                <a:effectLst>
                  <a:glow rad="101600">
                    <a:schemeClr val="tx1">
                      <a:alpha val="60000"/>
                    </a:schemeClr>
                  </a:glow>
                </a:effectLst>
                <a:latin typeface="+mj-lt"/>
              </a:rPr>
              <a:t>baginda</a:t>
            </a:r>
            <a:endParaRPr lang="en-US" sz="2800" b="1" dirty="0">
              <a:solidFill>
                <a:srgbClr val="FFFFFF"/>
              </a:solidFill>
              <a:effectLst>
                <a:glow rad="101600">
                  <a:schemeClr val="tx1">
                    <a:alpha val="60000"/>
                  </a:schemeClr>
                </a:glow>
              </a:effectLst>
              <a:latin typeface="+mj-lt"/>
            </a:endParaRPr>
          </a:p>
        </p:txBody>
      </p:sp>
      <p:sp>
        <p:nvSpPr>
          <p:cNvPr id="3" name="Rectangle 10"/>
          <p:cNvSpPr/>
          <p:nvPr/>
        </p:nvSpPr>
        <p:spPr>
          <a:xfrm>
            <a:off x="5943600" y="2116191"/>
            <a:ext cx="2787370" cy="1916963"/>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a:solidFill>
                  <a:srgbClr val="FFFFFF"/>
                </a:solidFill>
                <a:effectLst>
                  <a:glow rad="101600">
                    <a:schemeClr val="tx1">
                      <a:alpha val="60000"/>
                    </a:schemeClr>
                  </a:glow>
                </a:effectLst>
                <a:latin typeface="+mj-lt"/>
              </a:rPr>
              <a:t>Diutus oleh Allah</a:t>
            </a:r>
          </a:p>
        </p:txBody>
      </p:sp>
      <p:sp>
        <p:nvSpPr>
          <p:cNvPr id="4" name="Rectangle 10"/>
          <p:cNvSpPr/>
          <p:nvPr/>
        </p:nvSpPr>
        <p:spPr>
          <a:xfrm>
            <a:off x="1066800" y="4343400"/>
            <a:ext cx="4273270" cy="1916963"/>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smtClean="0">
                <a:solidFill>
                  <a:srgbClr val="FFFFFF"/>
                </a:solidFill>
                <a:effectLst>
                  <a:glow rad="101600">
                    <a:schemeClr val="tx1">
                      <a:alpha val="60000"/>
                    </a:schemeClr>
                  </a:glow>
                </a:effectLst>
                <a:latin typeface="+mj-lt"/>
              </a:rPr>
              <a:t>Baginda</a:t>
            </a:r>
            <a:r>
              <a:rPr lang="en-US" sz="2800" b="1" dirty="0" smtClean="0">
                <a:solidFill>
                  <a:srgbClr val="FFFFFF"/>
                </a:solidFill>
                <a:effectLst>
                  <a:glow rad="101600">
                    <a:schemeClr val="tx1">
                      <a:alpha val="60000"/>
                    </a:schemeClr>
                  </a:glow>
                </a:effectLst>
                <a:latin typeface="+mj-lt"/>
              </a:rPr>
              <a:t> </a:t>
            </a:r>
            <a:r>
              <a:rPr lang="en-US" sz="2800" b="1" dirty="0" err="1" smtClean="0">
                <a:solidFill>
                  <a:srgbClr val="FFFFFF"/>
                </a:solidFill>
                <a:effectLst>
                  <a:glow rad="101600">
                    <a:schemeClr val="tx1">
                      <a:alpha val="60000"/>
                    </a:schemeClr>
                  </a:glow>
                </a:effectLst>
                <a:latin typeface="+mj-lt"/>
              </a:rPr>
              <a:t>digelar</a:t>
            </a:r>
            <a:r>
              <a:rPr lang="en-US" sz="2800" b="1" dirty="0" smtClean="0">
                <a:solidFill>
                  <a:srgbClr val="FFFFFF"/>
                </a:solidFill>
                <a:effectLst>
                  <a:glow rad="101600">
                    <a:schemeClr val="tx1">
                      <a:alpha val="60000"/>
                    </a:schemeClr>
                  </a:glow>
                </a:effectLst>
                <a:latin typeface="+mj-lt"/>
              </a:rPr>
              <a:t> </a:t>
            </a:r>
            <a:r>
              <a:rPr lang="en-US" sz="2800" b="1" dirty="0" err="1">
                <a:solidFill>
                  <a:srgbClr val="FFFFFF"/>
                </a:solidFill>
                <a:effectLst>
                  <a:glow rad="101600">
                    <a:schemeClr val="tx1">
                      <a:alpha val="60000"/>
                    </a:schemeClr>
                  </a:glow>
                </a:effectLst>
                <a:latin typeface="+mj-lt"/>
              </a:rPr>
              <a:t>sebagai</a:t>
            </a:r>
            <a:r>
              <a:rPr lang="en-US" sz="2800" b="1" dirty="0">
                <a:solidFill>
                  <a:srgbClr val="FFFFFF"/>
                </a:solidFill>
                <a:effectLst>
                  <a:glow rad="101600">
                    <a:schemeClr val="tx1">
                      <a:alpha val="60000"/>
                    </a:schemeClr>
                  </a:glow>
                </a:effectLst>
                <a:latin typeface="+mj-lt"/>
              </a:rPr>
              <a:t> </a:t>
            </a:r>
            <a:endParaRPr lang="en-US" sz="2800" b="1" dirty="0" smtClean="0">
              <a:solidFill>
                <a:srgbClr val="FFFFFF"/>
              </a:solidFill>
              <a:effectLst>
                <a:glow rad="101600">
                  <a:schemeClr val="tx1">
                    <a:alpha val="60000"/>
                  </a:schemeClr>
                </a:glow>
              </a:effectLst>
              <a:latin typeface="+mj-lt"/>
            </a:endParaRPr>
          </a:p>
          <a:p>
            <a:pPr algn="ctr"/>
            <a:r>
              <a:rPr lang="en-US" sz="2800" b="1" dirty="0" err="1" smtClean="0">
                <a:solidFill>
                  <a:srgbClr val="FFFFFF"/>
                </a:solidFill>
                <a:effectLst>
                  <a:glow rad="101600">
                    <a:schemeClr val="tx1">
                      <a:alpha val="60000"/>
                    </a:schemeClr>
                  </a:glow>
                </a:effectLst>
                <a:latin typeface="+mj-lt"/>
              </a:rPr>
              <a:t>Uswatun</a:t>
            </a:r>
            <a:r>
              <a:rPr lang="en-US" sz="2800" b="1" dirty="0" smtClean="0">
                <a:solidFill>
                  <a:srgbClr val="FFFFFF"/>
                </a:solidFill>
                <a:effectLst>
                  <a:glow rad="101600">
                    <a:schemeClr val="tx1">
                      <a:alpha val="60000"/>
                    </a:schemeClr>
                  </a:glow>
                </a:effectLst>
                <a:latin typeface="+mj-lt"/>
              </a:rPr>
              <a:t> </a:t>
            </a:r>
            <a:r>
              <a:rPr lang="en-US" sz="2800" b="1" dirty="0" err="1">
                <a:solidFill>
                  <a:srgbClr val="FFFFFF"/>
                </a:solidFill>
                <a:effectLst>
                  <a:glow rad="101600">
                    <a:schemeClr val="tx1">
                      <a:alpha val="60000"/>
                    </a:schemeClr>
                  </a:glow>
                </a:effectLst>
                <a:latin typeface="+mj-lt"/>
              </a:rPr>
              <a:t>Hasanah</a:t>
            </a:r>
            <a:endParaRPr lang="en-US" sz="2800" b="1" dirty="0">
              <a:solidFill>
                <a:srgbClr val="FFFFFF"/>
              </a:solidFill>
              <a:effectLst>
                <a:glow rad="101600">
                  <a:schemeClr val="tx1">
                    <a:alpha val="60000"/>
                  </a:schemeClr>
                </a:glow>
              </a:effectLst>
              <a:latin typeface="+mj-lt"/>
            </a:endParaRPr>
          </a:p>
        </p:txBody>
      </p:sp>
      <p:sp>
        <p:nvSpPr>
          <p:cNvPr id="9" name="Right Arrow 8"/>
          <p:cNvSpPr/>
          <p:nvPr/>
        </p:nvSpPr>
        <p:spPr>
          <a:xfrm>
            <a:off x="4953000" y="2133600"/>
            <a:ext cx="1219200" cy="1066800"/>
          </a:xfrm>
          <a:prstGeom prst="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Right Arrow 9"/>
          <p:cNvSpPr/>
          <p:nvPr/>
        </p:nvSpPr>
        <p:spPr>
          <a:xfrm rot="8177032">
            <a:off x="5026558" y="3844251"/>
            <a:ext cx="1219200" cy="1143000"/>
          </a:xfrm>
          <a:prstGeom prst="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6" name="Rectangle 4"/>
          <p:cNvSpPr>
            <a:spLocks noChangeArrowheads="1"/>
          </p:cNvSpPr>
          <p:nvPr/>
        </p:nvSpPr>
        <p:spPr bwMode="auto">
          <a:xfrm>
            <a:off x="762000" y="171450"/>
            <a:ext cx="7534275" cy="946150"/>
          </a:xfrm>
          <a:prstGeom prst="rect">
            <a:avLst/>
          </a:prstGeom>
          <a:noFill/>
          <a:ln w="9525">
            <a:noFill/>
            <a:miter lim="800000"/>
            <a:headEnd/>
            <a:tailEnd/>
          </a:ln>
        </p:spPr>
        <p:txBody>
          <a:bodyPr>
            <a:spAutoFit/>
          </a:bodyPr>
          <a:lstStyle/>
          <a:p>
            <a:pPr algn="ctr"/>
            <a:r>
              <a:rPr lang="en-US" sz="2800" b="1" dirty="0" err="1">
                <a:solidFill>
                  <a:srgbClr val="FFFF00"/>
                </a:solidFill>
                <a:latin typeface="Verdana" pitchFamily="34" charset="0"/>
              </a:rPr>
              <a:t>Sebagaimana</a:t>
            </a:r>
            <a:r>
              <a:rPr lang="en-US" sz="2800" b="1" dirty="0">
                <a:solidFill>
                  <a:srgbClr val="FFFF00"/>
                </a:solidFill>
                <a:latin typeface="Verdana" pitchFamily="34" charset="0"/>
              </a:rPr>
              <a:t> </a:t>
            </a:r>
            <a:r>
              <a:rPr lang="en-US" sz="2800" b="1" dirty="0" err="1">
                <a:solidFill>
                  <a:srgbClr val="FFFF00"/>
                </a:solidFill>
                <a:latin typeface="Verdana" pitchFamily="34" charset="0"/>
              </a:rPr>
              <a:t>Firman</a:t>
            </a:r>
            <a:r>
              <a:rPr lang="en-US" sz="2800" b="1" dirty="0">
                <a:solidFill>
                  <a:srgbClr val="FFFF00"/>
                </a:solidFill>
                <a:latin typeface="Verdana" pitchFamily="34" charset="0"/>
              </a:rPr>
              <a:t> Allah,</a:t>
            </a:r>
          </a:p>
          <a:p>
            <a:pPr algn="ctr"/>
            <a:r>
              <a:rPr lang="en-US" sz="2800" b="1" dirty="0" err="1">
                <a:solidFill>
                  <a:srgbClr val="FFFF00"/>
                </a:solidFill>
                <a:latin typeface="Verdana" pitchFamily="34" charset="0"/>
              </a:rPr>
              <a:t>Surah</a:t>
            </a:r>
            <a:r>
              <a:rPr lang="en-US" sz="2800" b="1" dirty="0">
                <a:solidFill>
                  <a:srgbClr val="FFFF00"/>
                </a:solidFill>
                <a:latin typeface="Verdana" pitchFamily="34" charset="0"/>
              </a:rPr>
              <a:t> </a:t>
            </a:r>
            <a:r>
              <a:rPr lang="en-US" sz="2800" b="1" dirty="0" smtClean="0">
                <a:solidFill>
                  <a:srgbClr val="FFFF00"/>
                </a:solidFill>
                <a:latin typeface="Verdana" pitchFamily="34" charset="0"/>
              </a:rPr>
              <a:t>Al-</a:t>
            </a:r>
            <a:r>
              <a:rPr lang="en-US" sz="2800" b="1" dirty="0" err="1" smtClean="0">
                <a:solidFill>
                  <a:srgbClr val="FFFF00"/>
                </a:solidFill>
                <a:latin typeface="Verdana" pitchFamily="34" charset="0"/>
              </a:rPr>
              <a:t>Ahzab</a:t>
            </a:r>
            <a:r>
              <a:rPr lang="en-US" sz="2800" b="1" dirty="0" smtClean="0">
                <a:solidFill>
                  <a:srgbClr val="FFFF00"/>
                </a:solidFill>
                <a:latin typeface="Verdana" pitchFamily="34" charset="0"/>
              </a:rPr>
              <a:t> : </a:t>
            </a:r>
            <a:r>
              <a:rPr lang="en-US" sz="2800" b="1" dirty="0" err="1" smtClean="0">
                <a:solidFill>
                  <a:srgbClr val="FFFF00"/>
                </a:solidFill>
                <a:latin typeface="Verdana" pitchFamily="34" charset="0"/>
              </a:rPr>
              <a:t>Ayat</a:t>
            </a:r>
            <a:r>
              <a:rPr lang="en-US" sz="2800" b="1" dirty="0" smtClean="0">
                <a:solidFill>
                  <a:srgbClr val="FFFF00"/>
                </a:solidFill>
                <a:latin typeface="Verdana" pitchFamily="34" charset="0"/>
              </a:rPr>
              <a:t>  </a:t>
            </a:r>
            <a:r>
              <a:rPr lang="en-US" sz="2800" b="1" dirty="0">
                <a:solidFill>
                  <a:srgbClr val="FFFF00"/>
                </a:solidFill>
                <a:latin typeface="Verdana" pitchFamily="34" charset="0"/>
              </a:rPr>
              <a:t>21</a:t>
            </a:r>
            <a:endParaRPr lang="en-US" sz="2800" b="1" dirty="0">
              <a:solidFill>
                <a:schemeClr val="bg1"/>
              </a:solidFill>
              <a:latin typeface="Verdana" pitchFamily="34" charset="0"/>
            </a:endParaRPr>
          </a:p>
        </p:txBody>
      </p:sp>
      <p:sp>
        <p:nvSpPr>
          <p:cNvPr id="5" name="TextBox 4"/>
          <p:cNvSpPr txBox="1"/>
          <p:nvPr/>
        </p:nvSpPr>
        <p:spPr>
          <a:xfrm>
            <a:off x="152400" y="3581400"/>
            <a:ext cx="8991600" cy="2800767"/>
          </a:xfrm>
          <a:prstGeom prst="rect">
            <a:avLst/>
          </a:prstGeom>
          <a:noFill/>
          <a:ln w="38100">
            <a:noFill/>
          </a:ln>
        </p:spPr>
        <p:txBody>
          <a:bodyPr wrap="square">
            <a:spAutoFit/>
          </a:bodyPr>
          <a:lstStyle/>
          <a:p>
            <a:pPr>
              <a:defRPr/>
            </a:pPr>
            <a:r>
              <a:rPr lang="en-US" sz="3200" b="1" dirty="0" err="1">
                <a:ln w="19050">
                  <a:solidFill>
                    <a:schemeClr val="tx1"/>
                  </a:solidFill>
                </a:ln>
                <a:solidFill>
                  <a:srgbClr val="FF0000"/>
                </a:solidFill>
                <a:latin typeface="BlizzardD" pitchFamily="66" charset="0"/>
              </a:rPr>
              <a:t>Maksudnya</a:t>
            </a:r>
            <a:r>
              <a:rPr lang="en-US" sz="3200" b="1" dirty="0">
                <a:ln w="19050">
                  <a:solidFill>
                    <a:schemeClr val="tx1"/>
                  </a:solidFill>
                </a:ln>
                <a:solidFill>
                  <a:srgbClr val="FF0000"/>
                </a:solidFill>
                <a:latin typeface="BlizzardD" pitchFamily="66" charset="0"/>
              </a:rPr>
              <a:t>:</a:t>
            </a:r>
          </a:p>
          <a:p>
            <a:pPr algn="ctr">
              <a:defRPr/>
            </a:pPr>
            <a:r>
              <a:rPr lang="en-US" sz="2400" b="1" dirty="0" err="1" smtClean="0">
                <a:ln w="19050">
                  <a:solidFill>
                    <a:schemeClr val="tx1"/>
                  </a:solidFill>
                </a:ln>
                <a:solidFill>
                  <a:srgbClr val="FFC000"/>
                </a:solidFill>
                <a:latin typeface="+mj-lt"/>
              </a:rPr>
              <a:t>Demi</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sesungguhnya</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adalah</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bagi</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kamu</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pada</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diri</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Rasulullah</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itu</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contoh</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ikutan</a:t>
            </a:r>
            <a:r>
              <a:rPr lang="en-US" sz="2400" b="1" dirty="0" smtClean="0">
                <a:ln w="19050">
                  <a:solidFill>
                    <a:schemeClr val="tx1"/>
                  </a:solidFill>
                </a:ln>
                <a:solidFill>
                  <a:srgbClr val="FFC000"/>
                </a:solidFill>
                <a:latin typeface="+mj-lt"/>
              </a:rPr>
              <a:t> yang </a:t>
            </a:r>
            <a:r>
              <a:rPr lang="en-US" sz="2400" b="1" dirty="0" err="1" smtClean="0">
                <a:ln w="19050">
                  <a:solidFill>
                    <a:schemeClr val="tx1"/>
                  </a:solidFill>
                </a:ln>
                <a:solidFill>
                  <a:srgbClr val="FFC000"/>
                </a:solidFill>
                <a:latin typeface="+mj-lt"/>
              </a:rPr>
              <a:t>baik</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iaitu</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bagi</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orang</a:t>
            </a:r>
            <a:r>
              <a:rPr lang="en-US" sz="2400" b="1" dirty="0" smtClean="0">
                <a:ln w="19050">
                  <a:solidFill>
                    <a:schemeClr val="tx1"/>
                  </a:solidFill>
                </a:ln>
                <a:solidFill>
                  <a:srgbClr val="FFC000"/>
                </a:solidFill>
                <a:latin typeface="+mj-lt"/>
              </a:rPr>
              <a:t> yang </a:t>
            </a:r>
            <a:r>
              <a:rPr lang="en-US" sz="2400" b="1" dirty="0" err="1" smtClean="0">
                <a:ln w="19050">
                  <a:solidFill>
                    <a:schemeClr val="tx1"/>
                  </a:solidFill>
                </a:ln>
                <a:solidFill>
                  <a:srgbClr val="FFC000"/>
                </a:solidFill>
                <a:latin typeface="+mj-lt"/>
              </a:rPr>
              <a:t>sentiasa</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mengharapkan</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keredaan</a:t>
            </a:r>
            <a:r>
              <a:rPr lang="en-US" sz="2400" b="1" dirty="0" smtClean="0">
                <a:ln w="19050">
                  <a:solidFill>
                    <a:schemeClr val="tx1"/>
                  </a:solidFill>
                </a:ln>
                <a:solidFill>
                  <a:srgbClr val="FFC000"/>
                </a:solidFill>
                <a:latin typeface="+mj-lt"/>
              </a:rPr>
              <a:t>) Allah </a:t>
            </a:r>
            <a:r>
              <a:rPr lang="en-US" sz="2400" b="1" dirty="0" err="1" smtClean="0">
                <a:ln w="19050">
                  <a:solidFill>
                    <a:schemeClr val="tx1"/>
                  </a:solidFill>
                </a:ln>
                <a:solidFill>
                  <a:srgbClr val="FFC000"/>
                </a:solidFill>
                <a:latin typeface="+mj-lt"/>
              </a:rPr>
              <a:t>dan</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balasan</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baik</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hari</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akhirat</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serta</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ia</a:t>
            </a:r>
            <a:r>
              <a:rPr lang="en-US" sz="2400" b="1" dirty="0" smtClean="0">
                <a:ln w="19050">
                  <a:solidFill>
                    <a:schemeClr val="tx1"/>
                  </a:solidFill>
                </a:ln>
                <a:solidFill>
                  <a:srgbClr val="FFC000"/>
                </a:solidFill>
                <a:latin typeface="+mj-lt"/>
              </a:rPr>
              <a:t> pula </a:t>
            </a:r>
            <a:r>
              <a:rPr lang="en-US" sz="2400" b="1" dirty="0" err="1" smtClean="0">
                <a:ln w="19050">
                  <a:solidFill>
                    <a:schemeClr val="tx1"/>
                  </a:solidFill>
                </a:ln>
                <a:solidFill>
                  <a:srgbClr val="FFC000"/>
                </a:solidFill>
                <a:latin typeface="+mj-lt"/>
              </a:rPr>
              <a:t>menyebut</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dan</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mengingati</a:t>
            </a:r>
            <a:r>
              <a:rPr lang="en-US" sz="2400" b="1" dirty="0" smtClean="0">
                <a:ln w="19050">
                  <a:solidFill>
                    <a:schemeClr val="tx1"/>
                  </a:solidFill>
                </a:ln>
                <a:solidFill>
                  <a:srgbClr val="FFC000"/>
                </a:solidFill>
                <a:latin typeface="+mj-lt"/>
              </a:rPr>
              <a:t> Allah </a:t>
            </a:r>
            <a:r>
              <a:rPr lang="en-US" sz="2400" b="1" dirty="0" err="1" smtClean="0">
                <a:ln w="19050">
                  <a:solidFill>
                    <a:schemeClr val="tx1"/>
                  </a:solidFill>
                </a:ln>
                <a:solidFill>
                  <a:srgbClr val="FFC000"/>
                </a:solidFill>
                <a:latin typeface="+mj-lt"/>
              </a:rPr>
              <a:t>banyak-banyak</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dalam</a:t>
            </a:r>
            <a:r>
              <a:rPr lang="en-US" sz="2400" b="1" dirty="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masa</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susah</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dan</a:t>
            </a:r>
            <a:r>
              <a:rPr lang="en-US" sz="2400" b="1" dirty="0" smtClean="0">
                <a:ln w="19050">
                  <a:solidFill>
                    <a:schemeClr val="tx1"/>
                  </a:solidFill>
                </a:ln>
                <a:solidFill>
                  <a:srgbClr val="FFC000"/>
                </a:solidFill>
                <a:latin typeface="+mj-lt"/>
              </a:rPr>
              <a:t> </a:t>
            </a:r>
            <a:r>
              <a:rPr lang="en-US" sz="2400" b="1" dirty="0" err="1" smtClean="0">
                <a:ln w="19050">
                  <a:solidFill>
                    <a:schemeClr val="tx1"/>
                  </a:solidFill>
                </a:ln>
                <a:solidFill>
                  <a:srgbClr val="FFC000"/>
                </a:solidFill>
                <a:latin typeface="+mj-lt"/>
              </a:rPr>
              <a:t>senang</a:t>
            </a:r>
            <a:r>
              <a:rPr lang="en-US" sz="2400" b="1" dirty="0" smtClean="0">
                <a:ln w="19050">
                  <a:solidFill>
                    <a:schemeClr val="tx1"/>
                  </a:solidFill>
                </a:ln>
                <a:solidFill>
                  <a:srgbClr val="FFC000"/>
                </a:solidFill>
                <a:latin typeface="+mj-lt"/>
              </a:rPr>
              <a:t>).</a:t>
            </a:r>
            <a:endParaRPr lang="ms-MY" sz="2400" b="1" dirty="0">
              <a:ln w="19050">
                <a:solidFill>
                  <a:schemeClr val="tx1"/>
                </a:solidFill>
              </a:ln>
              <a:solidFill>
                <a:schemeClr val="bg1"/>
              </a:solidFill>
              <a:latin typeface="+mj-lt"/>
            </a:endParaRPr>
          </a:p>
        </p:txBody>
      </p:sp>
      <p:sp>
        <p:nvSpPr>
          <p:cNvPr id="6" name="Rectangle 5"/>
          <p:cNvSpPr/>
          <p:nvPr/>
        </p:nvSpPr>
        <p:spPr>
          <a:xfrm>
            <a:off x="457200" y="1828800"/>
            <a:ext cx="8458200" cy="1569660"/>
          </a:xfrm>
          <a:prstGeom prst="rect">
            <a:avLst/>
          </a:prstGeom>
        </p:spPr>
        <p:txBody>
          <a:bodyPr wrap="square">
            <a:spAutoFit/>
          </a:bodyPr>
          <a:lstStyle/>
          <a:p>
            <a:pPr algn="ctr"/>
            <a:r>
              <a:rPr lang="ar-SA" sz="4800" b="1" dirty="0" smtClean="0">
                <a:solidFill>
                  <a:srgbClr val="FFFF00"/>
                </a:solidFill>
                <a:effectLst>
                  <a:glow rad="101600">
                    <a:schemeClr val="tx1">
                      <a:alpha val="60000"/>
                    </a:schemeClr>
                  </a:glow>
                </a:effectLst>
                <a:cs typeface="Traditional Arabic" pitchFamily="2" charset="-78"/>
              </a:rPr>
              <a:t>لَقَدْ كَانَ لَكُمْ فِي رَسُولِ اللَّهِ أُسْوَةٌ حَسَنَةٌ </a:t>
            </a:r>
            <a:endParaRPr lang="en-US" sz="4800" b="1" dirty="0" smtClean="0">
              <a:solidFill>
                <a:srgbClr val="FFFF00"/>
              </a:solidFill>
              <a:effectLst>
                <a:glow rad="101600">
                  <a:schemeClr val="tx1">
                    <a:alpha val="60000"/>
                  </a:schemeClr>
                </a:glow>
              </a:effectLst>
              <a:cs typeface="Traditional Arabic" pitchFamily="2" charset="-78"/>
            </a:endParaRPr>
          </a:p>
          <a:p>
            <a:pPr algn="ctr"/>
            <a:r>
              <a:rPr lang="ar-SA" sz="4800" b="1" dirty="0" smtClean="0">
                <a:solidFill>
                  <a:srgbClr val="FFFF00"/>
                </a:solidFill>
                <a:effectLst>
                  <a:glow rad="101600">
                    <a:schemeClr val="tx1">
                      <a:alpha val="60000"/>
                    </a:schemeClr>
                  </a:glow>
                </a:effectLst>
                <a:cs typeface="Traditional Arabic" pitchFamily="2" charset="-78"/>
              </a:rPr>
              <a:t>لِّمَن </a:t>
            </a:r>
            <a:r>
              <a:rPr lang="ar-SA" sz="4800" b="1" dirty="0" smtClean="0">
                <a:solidFill>
                  <a:srgbClr val="FFFF00"/>
                </a:solidFill>
                <a:effectLst>
                  <a:glow rad="101600">
                    <a:schemeClr val="tx1">
                      <a:alpha val="60000"/>
                    </a:schemeClr>
                  </a:glow>
                </a:effectLst>
                <a:cs typeface="Traditional Arabic" pitchFamily="2" charset="-78"/>
              </a:rPr>
              <a:t>كَانَ يَرْجُو اللَّهَ وَالْيَوْمَ </a:t>
            </a:r>
            <a:r>
              <a:rPr lang="ar-SA" sz="4800" b="1" dirty="0" smtClean="0">
                <a:solidFill>
                  <a:srgbClr val="FFFF00"/>
                </a:solidFill>
                <a:effectLst>
                  <a:glow rad="101600">
                    <a:schemeClr val="tx1">
                      <a:alpha val="60000"/>
                    </a:schemeClr>
                  </a:glow>
                </a:effectLst>
                <a:cs typeface="Traditional Arabic" pitchFamily="2" charset="-78"/>
              </a:rPr>
              <a:t>الآخِرَ </a:t>
            </a:r>
            <a:r>
              <a:rPr lang="ar-SA" sz="4800" b="1" dirty="0" smtClean="0">
                <a:solidFill>
                  <a:srgbClr val="FFFF00"/>
                </a:solidFill>
                <a:effectLst>
                  <a:glow rad="101600">
                    <a:schemeClr val="tx1">
                      <a:alpha val="60000"/>
                    </a:schemeClr>
                  </a:glow>
                </a:effectLst>
                <a:cs typeface="Traditional Arabic" pitchFamily="2" charset="-78"/>
              </a:rPr>
              <a:t>وَذَكَرَ اللَّهَ كَثِيرًا</a:t>
            </a:r>
            <a:endParaRPr lang="en-US" sz="4800" b="1" dirty="0">
              <a:solidFill>
                <a:srgbClr val="FFFF00"/>
              </a:solidFill>
              <a:effectLst>
                <a:glow rad="101600">
                  <a:schemeClr val="tx1">
                    <a:alpha val="6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5"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Rounded Rectangle 8"/>
          <p:cNvSpPr/>
          <p:nvPr/>
        </p:nvSpPr>
        <p:spPr>
          <a:xfrm>
            <a:off x="609600" y="1600200"/>
            <a:ext cx="7781712" cy="1416939"/>
          </a:xfrm>
          <a:prstGeom prst="round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lin ang="54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a:solidFill>
                  <a:schemeClr val="bg1"/>
                </a:solidFill>
                <a:effectLst>
                  <a:glow rad="101600">
                    <a:schemeClr val="tx1">
                      <a:alpha val="60000"/>
                    </a:schemeClr>
                  </a:glow>
                </a:effectLst>
                <a:latin typeface="+mj-lt"/>
              </a:rPr>
              <a:t>Keperibadian</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dan</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akhlak</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tinggi</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oleh</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Nabi</a:t>
            </a:r>
            <a:r>
              <a:rPr lang="en-US" sz="2800" b="1" dirty="0">
                <a:solidFill>
                  <a:schemeClr val="bg1"/>
                </a:solidFill>
                <a:effectLst>
                  <a:glow rad="101600">
                    <a:schemeClr val="tx1">
                      <a:alpha val="60000"/>
                    </a:schemeClr>
                  </a:glow>
                </a:effectLst>
                <a:latin typeface="+mj-lt"/>
              </a:rPr>
              <a:t> Muhammad </a:t>
            </a:r>
            <a:r>
              <a:rPr lang="en-US" sz="2800" b="1" dirty="0" err="1">
                <a:solidFill>
                  <a:schemeClr val="bg1"/>
                </a:solidFill>
                <a:effectLst>
                  <a:glow rad="101600">
                    <a:schemeClr val="tx1">
                      <a:alpha val="60000"/>
                    </a:schemeClr>
                  </a:glow>
                </a:effectLst>
                <a:latin typeface="+mj-lt"/>
              </a:rPr>
              <a:t>s.a.w</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telah</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menjadi</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ikutan</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umat</a:t>
            </a:r>
            <a:r>
              <a:rPr lang="en-US" sz="2800" b="1" dirty="0">
                <a:solidFill>
                  <a:schemeClr val="bg1"/>
                </a:solidFill>
                <a:effectLst>
                  <a:glow rad="101600">
                    <a:schemeClr val="tx1">
                      <a:alpha val="60000"/>
                    </a:schemeClr>
                  </a:glow>
                </a:effectLst>
                <a:latin typeface="+mj-lt"/>
              </a:rPr>
              <a:t> Islam </a:t>
            </a:r>
            <a:r>
              <a:rPr lang="en-US" sz="2800" b="1" dirty="0" err="1">
                <a:solidFill>
                  <a:schemeClr val="bg1"/>
                </a:solidFill>
                <a:effectLst>
                  <a:glow rad="101600">
                    <a:schemeClr val="tx1">
                      <a:alpha val="60000"/>
                    </a:schemeClr>
                  </a:glow>
                </a:effectLst>
                <a:latin typeface="+mj-lt"/>
              </a:rPr>
              <a:t>dahulu</a:t>
            </a:r>
            <a:endParaRPr lang="en-US" sz="2800" b="1" dirty="0">
              <a:solidFill>
                <a:schemeClr val="bg1"/>
              </a:solidFill>
              <a:effectLst>
                <a:glow rad="101600">
                  <a:schemeClr val="tx1">
                    <a:alpha val="60000"/>
                  </a:schemeClr>
                </a:glow>
              </a:effectLst>
              <a:latin typeface="+mj-lt"/>
            </a:endParaRPr>
          </a:p>
        </p:txBody>
      </p:sp>
      <p:sp>
        <p:nvSpPr>
          <p:cNvPr id="53256" name="Rectangle 4"/>
          <p:cNvSpPr>
            <a:spLocks noChangeArrowheads="1"/>
          </p:cNvSpPr>
          <p:nvPr/>
        </p:nvSpPr>
        <p:spPr bwMode="auto">
          <a:xfrm>
            <a:off x="152400" y="265113"/>
            <a:ext cx="8839200" cy="946150"/>
          </a:xfrm>
          <a:prstGeom prst="rect">
            <a:avLst/>
          </a:prstGeom>
          <a:noFill/>
          <a:ln w="9525">
            <a:noFill/>
            <a:miter lim="800000"/>
            <a:headEnd/>
            <a:tailEnd/>
          </a:ln>
        </p:spPr>
        <p:txBody>
          <a:bodyPr>
            <a:spAutoFit/>
          </a:bodyPr>
          <a:lstStyle/>
          <a:p>
            <a:pPr algn="ctr"/>
            <a:r>
              <a:rPr lang="en-US" sz="2800" b="1" dirty="0" err="1" smtClean="0">
                <a:solidFill>
                  <a:srgbClr val="FFFF00"/>
                </a:solidFill>
                <a:latin typeface="Verdana" pitchFamily="34" charset="0"/>
              </a:rPr>
              <a:t>Tunggak</a:t>
            </a:r>
            <a:r>
              <a:rPr lang="en-US" sz="2800" b="1" dirty="0" smtClean="0">
                <a:solidFill>
                  <a:srgbClr val="FFFF00"/>
                </a:solidFill>
                <a:latin typeface="Verdana" pitchFamily="34" charset="0"/>
              </a:rPr>
              <a:t> </a:t>
            </a:r>
            <a:r>
              <a:rPr lang="en-US" sz="2800" b="1" dirty="0" err="1">
                <a:solidFill>
                  <a:srgbClr val="FFFF00"/>
                </a:solidFill>
                <a:latin typeface="Verdana" pitchFamily="34" charset="0"/>
              </a:rPr>
              <a:t>Kecemerlangan</a:t>
            </a:r>
            <a:r>
              <a:rPr lang="en-US" sz="2800" b="1" dirty="0">
                <a:solidFill>
                  <a:srgbClr val="FFFF00"/>
                </a:solidFill>
                <a:latin typeface="Verdana" pitchFamily="34" charset="0"/>
              </a:rPr>
              <a:t> </a:t>
            </a:r>
            <a:r>
              <a:rPr lang="en-US" sz="2800" b="1" dirty="0" err="1">
                <a:solidFill>
                  <a:srgbClr val="FFFF00"/>
                </a:solidFill>
                <a:latin typeface="Verdana" pitchFamily="34" charset="0"/>
              </a:rPr>
              <a:t>Insan</a:t>
            </a:r>
            <a:r>
              <a:rPr lang="en-US" sz="2800" b="1" dirty="0">
                <a:solidFill>
                  <a:srgbClr val="FFFF00"/>
                </a:solidFill>
                <a:latin typeface="Verdana" pitchFamily="34" charset="0"/>
              </a:rPr>
              <a:t> </a:t>
            </a:r>
            <a:r>
              <a:rPr lang="en-US" sz="2800" b="1" dirty="0" err="1">
                <a:solidFill>
                  <a:srgbClr val="FFFF00"/>
                </a:solidFill>
                <a:latin typeface="Verdana" pitchFamily="34" charset="0"/>
              </a:rPr>
              <a:t>dalam</a:t>
            </a:r>
            <a:r>
              <a:rPr lang="en-US" sz="2800" b="1" dirty="0">
                <a:solidFill>
                  <a:srgbClr val="FFFF00"/>
                </a:solidFill>
                <a:latin typeface="Verdana" pitchFamily="34" charset="0"/>
              </a:rPr>
              <a:t> </a:t>
            </a:r>
            <a:r>
              <a:rPr lang="en-US" sz="2800" b="1" dirty="0" err="1">
                <a:solidFill>
                  <a:srgbClr val="FFFF00"/>
                </a:solidFill>
                <a:latin typeface="Verdana" pitchFamily="34" charset="0"/>
              </a:rPr>
              <a:t>masyarakat</a:t>
            </a:r>
            <a:r>
              <a:rPr lang="en-US" sz="2800" b="1" dirty="0">
                <a:solidFill>
                  <a:srgbClr val="FFFF00"/>
                </a:solidFill>
                <a:latin typeface="Verdana" pitchFamily="34" charset="0"/>
              </a:rPr>
              <a:t> </a:t>
            </a:r>
            <a:r>
              <a:rPr lang="en-US" sz="2800" b="1" dirty="0" err="1">
                <a:solidFill>
                  <a:srgbClr val="FFFF00"/>
                </a:solidFill>
                <a:latin typeface="Verdana" pitchFamily="34" charset="0"/>
              </a:rPr>
              <a:t>Mekah</a:t>
            </a:r>
            <a:r>
              <a:rPr lang="en-US" sz="2800" b="1" dirty="0">
                <a:solidFill>
                  <a:srgbClr val="FFFF00"/>
                </a:solidFill>
                <a:latin typeface="Verdana" pitchFamily="34" charset="0"/>
              </a:rPr>
              <a:t> &amp; </a:t>
            </a:r>
            <a:r>
              <a:rPr lang="en-US" sz="2800" b="1" dirty="0" err="1" smtClean="0">
                <a:solidFill>
                  <a:srgbClr val="FFFF00"/>
                </a:solidFill>
                <a:latin typeface="Verdana" pitchFamily="34" charset="0"/>
              </a:rPr>
              <a:t>Madinah</a:t>
            </a:r>
            <a:r>
              <a:rPr lang="en-US" sz="2800" b="1" dirty="0" smtClean="0">
                <a:solidFill>
                  <a:srgbClr val="FFFF00"/>
                </a:solidFill>
                <a:latin typeface="Verdana" pitchFamily="34" charset="0"/>
              </a:rPr>
              <a:t>, </a:t>
            </a:r>
            <a:r>
              <a:rPr lang="en-US" sz="2800" b="1" dirty="0" err="1">
                <a:solidFill>
                  <a:srgbClr val="FFFF00"/>
                </a:solidFill>
                <a:latin typeface="Verdana" pitchFamily="34" charset="0"/>
              </a:rPr>
              <a:t>iaitu</a:t>
            </a:r>
            <a:r>
              <a:rPr lang="en-US" sz="2800" b="1" dirty="0">
                <a:solidFill>
                  <a:srgbClr val="FFFF00"/>
                </a:solidFill>
                <a:latin typeface="Verdana" pitchFamily="34" charset="0"/>
              </a:rPr>
              <a:t> :-</a:t>
            </a:r>
            <a:endParaRPr lang="en-US" sz="2800" b="1" dirty="0">
              <a:solidFill>
                <a:schemeClr val="bg1"/>
              </a:solidFill>
              <a:latin typeface="Verdana" pitchFamily="34" charset="0"/>
            </a:endParaRPr>
          </a:p>
        </p:txBody>
      </p:sp>
      <p:sp>
        <p:nvSpPr>
          <p:cNvPr id="2" name="Rounded Rectangle 8"/>
          <p:cNvSpPr/>
          <p:nvPr/>
        </p:nvSpPr>
        <p:spPr>
          <a:xfrm>
            <a:off x="1360074" y="3200400"/>
            <a:ext cx="7402926" cy="1545751"/>
          </a:xfrm>
          <a:prstGeom prst="round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lin ang="54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a:solidFill>
                  <a:schemeClr val="bg1"/>
                </a:solidFill>
                <a:effectLst>
                  <a:glow rad="101600">
                    <a:schemeClr val="tx1">
                      <a:alpha val="60000"/>
                    </a:schemeClr>
                  </a:glow>
                </a:effectLst>
                <a:latin typeface="+mj-lt"/>
              </a:rPr>
              <a:t>Masyarakat</a:t>
            </a:r>
            <a:r>
              <a:rPr lang="en-US" sz="2800" b="1" dirty="0">
                <a:solidFill>
                  <a:schemeClr val="bg1"/>
                </a:solidFill>
                <a:effectLst>
                  <a:glow rad="101600">
                    <a:schemeClr val="tx1">
                      <a:alpha val="60000"/>
                    </a:schemeClr>
                  </a:glow>
                </a:effectLst>
                <a:latin typeface="+mj-lt"/>
              </a:rPr>
              <a:t> yang </a:t>
            </a:r>
            <a:r>
              <a:rPr lang="en-US" sz="2800" b="1" dirty="0" err="1">
                <a:solidFill>
                  <a:schemeClr val="bg1"/>
                </a:solidFill>
                <a:effectLst>
                  <a:glow rad="101600">
                    <a:schemeClr val="tx1">
                      <a:alpha val="60000"/>
                    </a:schemeClr>
                  </a:glow>
                </a:effectLst>
                <a:latin typeface="+mj-lt"/>
              </a:rPr>
              <a:t>halus</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tatasusila</a:t>
            </a:r>
            <a:r>
              <a:rPr lang="en-US" sz="2800" b="1" dirty="0">
                <a:solidFill>
                  <a:schemeClr val="bg1"/>
                </a:solidFill>
                <a:effectLst>
                  <a:glow rad="101600">
                    <a:schemeClr val="tx1">
                      <a:alpha val="60000"/>
                    </a:schemeClr>
                  </a:glow>
                </a:effectLst>
                <a:latin typeface="+mj-lt"/>
              </a:rPr>
              <a:t> </a:t>
            </a:r>
            <a:endParaRPr lang="en-US" sz="2800" b="1" dirty="0" smtClean="0">
              <a:solidFill>
                <a:schemeClr val="bg1"/>
              </a:solidFill>
              <a:effectLst>
                <a:glow rad="101600">
                  <a:schemeClr val="tx1">
                    <a:alpha val="60000"/>
                  </a:schemeClr>
                </a:glow>
              </a:effectLst>
              <a:latin typeface="+mj-lt"/>
            </a:endParaRPr>
          </a:p>
          <a:p>
            <a:pPr algn="ctr"/>
            <a:r>
              <a:rPr lang="en-US" sz="2800" b="1" dirty="0" err="1" smtClean="0">
                <a:solidFill>
                  <a:schemeClr val="bg1"/>
                </a:solidFill>
                <a:effectLst>
                  <a:glow rad="101600">
                    <a:schemeClr val="tx1">
                      <a:alpha val="60000"/>
                    </a:schemeClr>
                  </a:glow>
                </a:effectLst>
                <a:latin typeface="+mj-lt"/>
              </a:rPr>
              <a:t>dan</a:t>
            </a:r>
            <a:r>
              <a:rPr lang="en-US" sz="2800" b="1" dirty="0" smtClean="0">
                <a:solidFill>
                  <a:schemeClr val="bg1"/>
                </a:solidFill>
                <a:effectLst>
                  <a:glow rad="101600">
                    <a:schemeClr val="tx1">
                      <a:alpha val="60000"/>
                    </a:schemeClr>
                  </a:glow>
                </a:effectLst>
                <a:latin typeface="+mj-lt"/>
              </a:rPr>
              <a:t> </a:t>
            </a:r>
            <a:r>
              <a:rPr lang="en-US" sz="2800" b="1" dirty="0" err="1" smtClean="0">
                <a:solidFill>
                  <a:schemeClr val="bg1"/>
                </a:solidFill>
                <a:effectLst>
                  <a:glow rad="101600">
                    <a:schemeClr val="tx1">
                      <a:alpha val="60000"/>
                    </a:schemeClr>
                  </a:glow>
                </a:effectLst>
                <a:latin typeface="+mj-lt"/>
              </a:rPr>
              <a:t>tinggi</a:t>
            </a:r>
            <a:r>
              <a:rPr lang="en-US" sz="2800" b="1" dirty="0" smtClean="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peradaban</a:t>
            </a:r>
            <a:endParaRPr lang="en-US" sz="2800" b="1" dirty="0">
              <a:solidFill>
                <a:schemeClr val="bg1"/>
              </a:solidFill>
              <a:effectLst>
                <a:glow rad="101600">
                  <a:schemeClr val="tx1">
                    <a:alpha val="60000"/>
                  </a:schemeClr>
                </a:glow>
              </a:effectLst>
              <a:latin typeface="+mj-lt"/>
            </a:endParaRPr>
          </a:p>
        </p:txBody>
      </p:sp>
      <p:sp>
        <p:nvSpPr>
          <p:cNvPr id="3" name="Rounded Rectangle 8"/>
          <p:cNvSpPr/>
          <p:nvPr/>
        </p:nvSpPr>
        <p:spPr>
          <a:xfrm>
            <a:off x="676488" y="4953000"/>
            <a:ext cx="7781712" cy="1545751"/>
          </a:xfrm>
          <a:prstGeom prst="round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lin ang="54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a:solidFill>
                  <a:schemeClr val="bg1"/>
                </a:solidFill>
                <a:effectLst>
                  <a:glow rad="101600">
                    <a:schemeClr val="tx1">
                      <a:alpha val="60000"/>
                    </a:schemeClr>
                  </a:glow>
                </a:effectLst>
                <a:latin typeface="+mj-lt"/>
              </a:rPr>
              <a:t>Melahirkan</a:t>
            </a:r>
            <a:r>
              <a:rPr lang="en-US" sz="2800" b="1" dirty="0">
                <a:solidFill>
                  <a:schemeClr val="bg1"/>
                </a:solidFill>
                <a:effectLst>
                  <a:glow rad="101600">
                    <a:schemeClr val="tx1">
                      <a:alpha val="60000"/>
                    </a:schemeClr>
                  </a:glow>
                </a:effectLst>
                <a:latin typeface="+mj-lt"/>
              </a:rPr>
              <a:t> “Modal </a:t>
            </a:r>
            <a:r>
              <a:rPr lang="en-US" sz="2800" b="1" dirty="0" err="1">
                <a:solidFill>
                  <a:schemeClr val="bg1"/>
                </a:solidFill>
                <a:effectLst>
                  <a:glow rad="101600">
                    <a:schemeClr val="tx1">
                      <a:alpha val="60000"/>
                    </a:schemeClr>
                  </a:glow>
                </a:effectLst>
                <a:latin typeface="+mj-lt"/>
              </a:rPr>
              <a:t>Insan</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bagi</a:t>
            </a:r>
            <a:r>
              <a:rPr lang="en-US" sz="2800" b="1" dirty="0">
                <a:solidFill>
                  <a:schemeClr val="bg1"/>
                </a:solidFill>
                <a:effectLst>
                  <a:glow rad="101600">
                    <a:schemeClr val="tx1">
                      <a:alpha val="60000"/>
                    </a:schemeClr>
                  </a:glow>
                </a:effectLst>
                <a:latin typeface="+mj-lt"/>
              </a:rPr>
              <a:t> </a:t>
            </a:r>
            <a:endParaRPr lang="en-US" sz="2800" b="1" dirty="0" smtClean="0">
              <a:solidFill>
                <a:schemeClr val="bg1"/>
              </a:solidFill>
              <a:effectLst>
                <a:glow rad="101600">
                  <a:schemeClr val="tx1">
                    <a:alpha val="60000"/>
                  </a:schemeClr>
                </a:glow>
              </a:effectLst>
              <a:latin typeface="+mj-lt"/>
            </a:endParaRPr>
          </a:p>
          <a:p>
            <a:pPr algn="ctr"/>
            <a:r>
              <a:rPr lang="en-US" sz="2800" b="1" dirty="0" err="1" smtClean="0">
                <a:solidFill>
                  <a:schemeClr val="bg1"/>
                </a:solidFill>
                <a:effectLst>
                  <a:glow rad="101600">
                    <a:schemeClr val="tx1">
                      <a:alpha val="60000"/>
                    </a:schemeClr>
                  </a:glow>
                </a:effectLst>
                <a:latin typeface="+mj-lt"/>
              </a:rPr>
              <a:t>proses</a:t>
            </a:r>
            <a:r>
              <a:rPr lang="en-US" sz="2800" b="1" dirty="0" smtClean="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penyempurnaan</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akhlak</a:t>
            </a:r>
            <a:endParaRPr lang="en-US" sz="2800" b="1" dirty="0">
              <a:solidFill>
                <a:schemeClr val="bg1"/>
              </a:solidFill>
              <a:effectLst>
                <a:glow rad="101600">
                  <a:schemeClr val="tx1">
                    <a:alpha val="60000"/>
                  </a:schemeClr>
                </a:glow>
              </a:effectLst>
              <a:latin typeface="+mj-lt"/>
            </a:endParaRPr>
          </a:p>
        </p:txBody>
      </p:sp>
      <p:sp>
        <p:nvSpPr>
          <p:cNvPr id="7" name="Striped Right Arrow 6"/>
          <p:cNvSpPr/>
          <p:nvPr/>
        </p:nvSpPr>
        <p:spPr>
          <a:xfrm>
            <a:off x="228600" y="2133600"/>
            <a:ext cx="533400" cy="533400"/>
          </a:xfrm>
          <a:prstGeom prst="stripedRightArrow">
            <a:avLst/>
          </a:prstGeom>
          <a:solidFill>
            <a:srgbClr val="FFFF00"/>
          </a:solidFill>
          <a:ln>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Striped Right Arrow 7"/>
          <p:cNvSpPr/>
          <p:nvPr/>
        </p:nvSpPr>
        <p:spPr>
          <a:xfrm>
            <a:off x="914400" y="3733800"/>
            <a:ext cx="533400" cy="533400"/>
          </a:xfrm>
          <a:prstGeom prst="stripedRightArrow">
            <a:avLst/>
          </a:prstGeom>
          <a:solidFill>
            <a:srgbClr val="FFFF00"/>
          </a:solidFill>
          <a:ln>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Striped Right Arrow 9"/>
          <p:cNvSpPr/>
          <p:nvPr/>
        </p:nvSpPr>
        <p:spPr>
          <a:xfrm>
            <a:off x="381000" y="5486400"/>
            <a:ext cx="533400" cy="533400"/>
          </a:xfrm>
          <a:prstGeom prst="stripedRightArrow">
            <a:avLst/>
          </a:prstGeom>
          <a:solidFill>
            <a:srgbClr val="FFFF00"/>
          </a:solidFill>
          <a:ln>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77" name="Rectangle 4"/>
          <p:cNvSpPr>
            <a:spLocks noChangeArrowheads="1"/>
          </p:cNvSpPr>
          <p:nvPr/>
        </p:nvSpPr>
        <p:spPr bwMode="auto">
          <a:xfrm>
            <a:off x="152400" y="265113"/>
            <a:ext cx="8839200" cy="519112"/>
          </a:xfrm>
          <a:prstGeom prst="rect">
            <a:avLst/>
          </a:prstGeom>
          <a:noFill/>
          <a:ln w="9525">
            <a:noFill/>
            <a:miter lim="800000"/>
            <a:headEnd/>
            <a:tailEnd/>
          </a:ln>
        </p:spPr>
        <p:txBody>
          <a:bodyPr>
            <a:spAutoFit/>
          </a:bodyPr>
          <a:lstStyle/>
          <a:p>
            <a:pPr algn="ctr"/>
            <a:r>
              <a:rPr lang="en-US" sz="2800" b="1" dirty="0" err="1" smtClean="0">
                <a:solidFill>
                  <a:srgbClr val="FFFF00"/>
                </a:solidFill>
                <a:latin typeface="Verdana" pitchFamily="34" charset="0"/>
              </a:rPr>
              <a:t>Hadis</a:t>
            </a:r>
            <a:r>
              <a:rPr lang="en-US" sz="2800" b="1" dirty="0" smtClean="0">
                <a:solidFill>
                  <a:srgbClr val="FFFF00"/>
                </a:solidFill>
                <a:latin typeface="Verdana" pitchFamily="34" charset="0"/>
              </a:rPr>
              <a:t> </a:t>
            </a:r>
            <a:r>
              <a:rPr lang="en-US" sz="2800" b="1" dirty="0" err="1" smtClean="0">
                <a:solidFill>
                  <a:srgbClr val="FFFF00"/>
                </a:solidFill>
                <a:latin typeface="Verdana" pitchFamily="34" charset="0"/>
              </a:rPr>
              <a:t>Riwayat</a:t>
            </a:r>
            <a:r>
              <a:rPr lang="en-US" sz="2800" b="1" dirty="0" smtClean="0">
                <a:solidFill>
                  <a:srgbClr val="FFFF00"/>
                </a:solidFill>
                <a:latin typeface="Verdana" pitchFamily="34" charset="0"/>
              </a:rPr>
              <a:t> Muslim</a:t>
            </a:r>
            <a:endParaRPr lang="en-US" sz="2800" b="1" dirty="0">
              <a:solidFill>
                <a:schemeClr val="bg1"/>
              </a:solidFill>
              <a:latin typeface="Verdana" pitchFamily="34" charset="0"/>
            </a:endParaRPr>
          </a:p>
        </p:txBody>
      </p:sp>
      <p:sp>
        <p:nvSpPr>
          <p:cNvPr id="4" name="TextBox 3"/>
          <p:cNvSpPr txBox="1"/>
          <p:nvPr/>
        </p:nvSpPr>
        <p:spPr>
          <a:xfrm>
            <a:off x="533400" y="3962400"/>
            <a:ext cx="8458200" cy="1938992"/>
          </a:xfrm>
          <a:prstGeom prst="rect">
            <a:avLst/>
          </a:prstGeom>
          <a:noFill/>
          <a:ln w="38100">
            <a:noFill/>
          </a:ln>
        </p:spPr>
        <p:txBody>
          <a:bodyPr wrap="square">
            <a:spAutoFit/>
          </a:bodyPr>
          <a:lstStyle/>
          <a:p>
            <a:pPr>
              <a:defRPr/>
            </a:pPr>
            <a:r>
              <a:rPr lang="en-US" sz="3600" b="1" dirty="0" err="1">
                <a:ln w="19050">
                  <a:solidFill>
                    <a:schemeClr val="tx1"/>
                  </a:solidFill>
                </a:ln>
                <a:solidFill>
                  <a:srgbClr val="FF0000"/>
                </a:solidFill>
                <a:latin typeface="BlizzardD" pitchFamily="66" charset="0"/>
              </a:rPr>
              <a:t>Maksudnya</a:t>
            </a:r>
            <a:r>
              <a:rPr lang="en-US" sz="3600" b="1" dirty="0">
                <a:ln w="19050">
                  <a:solidFill>
                    <a:schemeClr val="tx1"/>
                  </a:solidFill>
                </a:ln>
                <a:solidFill>
                  <a:srgbClr val="FF0000"/>
                </a:solidFill>
                <a:latin typeface="BlizzardD" pitchFamily="66" charset="0"/>
              </a:rPr>
              <a:t>:</a:t>
            </a:r>
          </a:p>
          <a:p>
            <a:pPr algn="ctr">
              <a:defRPr/>
            </a:pPr>
            <a:r>
              <a:rPr lang="en-US" sz="2800" b="1" dirty="0" err="1" smtClean="0">
                <a:ln w="19050">
                  <a:solidFill>
                    <a:schemeClr val="tx1"/>
                  </a:solidFill>
                </a:ln>
                <a:solidFill>
                  <a:srgbClr val="FFC000"/>
                </a:solidFill>
                <a:latin typeface="+mj-lt"/>
              </a:rPr>
              <a:t>Sesungguhnya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aku</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diutuskan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adalah</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untuk</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menyempurnakan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kemuliaan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akhlak</a:t>
            </a:r>
            <a:r>
              <a:rPr lang="en-US" sz="2800" b="1" dirty="0" smtClean="0">
                <a:ln w="19050">
                  <a:solidFill>
                    <a:schemeClr val="tx1"/>
                  </a:solidFill>
                </a:ln>
                <a:solidFill>
                  <a:srgbClr val="FFC000"/>
                </a:solidFill>
                <a:latin typeface="+mj-lt"/>
              </a:rPr>
              <a:t>.</a:t>
            </a:r>
            <a:endParaRPr lang="ms-MY" sz="2800" b="1" dirty="0">
              <a:ln w="19050">
                <a:solidFill>
                  <a:schemeClr val="tx1"/>
                </a:solidFill>
              </a:ln>
              <a:solidFill>
                <a:schemeClr val="bg1"/>
              </a:solidFill>
              <a:latin typeface="+mj-lt"/>
            </a:endParaRPr>
          </a:p>
        </p:txBody>
      </p:sp>
      <p:sp>
        <p:nvSpPr>
          <p:cNvPr id="5" name="Rectangle 4"/>
          <p:cNvSpPr/>
          <p:nvPr/>
        </p:nvSpPr>
        <p:spPr>
          <a:xfrm>
            <a:off x="1066800" y="2286000"/>
            <a:ext cx="7010400" cy="1015663"/>
          </a:xfrm>
          <a:prstGeom prst="rect">
            <a:avLst/>
          </a:prstGeom>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إِنَّمَا بُعِثْتُ ِلأُتَمِّمَ مَكَارِمَ اْلأَخْلاَقِ</a:t>
            </a:r>
            <a:endParaRPr lang="en-US" sz="6000" dirty="0">
              <a:solidFill>
                <a:srgbClr val="FFFF00"/>
              </a:solidFill>
              <a:effectLst>
                <a:glow rad="101600">
                  <a:schemeClr val="tx1">
                    <a:alpha val="6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5" name="TextBox 4"/>
          <p:cNvSpPr txBox="1">
            <a:spLocks noChangeArrowheads="1"/>
          </p:cNvSpPr>
          <p:nvPr/>
        </p:nvSpPr>
        <p:spPr bwMode="auto">
          <a:xfrm>
            <a:off x="228600" y="457200"/>
            <a:ext cx="4238625" cy="523875"/>
          </a:xfrm>
          <a:prstGeom prst="rect">
            <a:avLst/>
          </a:prstGeom>
          <a:noFill/>
          <a:ln w="9525">
            <a:noFill/>
            <a:miter lim="800000"/>
            <a:headEnd/>
            <a:tailEnd/>
          </a:ln>
        </p:spPr>
        <p:txBody>
          <a:bodyPr wrap="none">
            <a:spAutoFit/>
          </a:bodyPr>
          <a:lstStyle/>
          <a:p>
            <a:r>
              <a:rPr lang="en-US" sz="2800" b="1" dirty="0" err="1">
                <a:solidFill>
                  <a:srgbClr val="FFFF00"/>
                </a:solidFill>
                <a:latin typeface="Verdana" pitchFamily="34" charset="0"/>
              </a:rPr>
              <a:t>Pujian</a:t>
            </a:r>
            <a:r>
              <a:rPr lang="en-US" sz="2800" b="1" dirty="0">
                <a:solidFill>
                  <a:srgbClr val="FFFF00"/>
                </a:solidFill>
                <a:latin typeface="Verdana" pitchFamily="34" charset="0"/>
              </a:rPr>
              <a:t> </a:t>
            </a:r>
            <a:r>
              <a:rPr lang="en-US" sz="2800" b="1" dirty="0" err="1">
                <a:solidFill>
                  <a:srgbClr val="FFFF00"/>
                </a:solidFill>
                <a:latin typeface="Verdana" pitchFamily="34" charset="0"/>
              </a:rPr>
              <a:t>Kepada</a:t>
            </a:r>
            <a:r>
              <a:rPr lang="en-US" sz="2800" b="1" dirty="0">
                <a:solidFill>
                  <a:srgbClr val="FFFF00"/>
                </a:solidFill>
                <a:latin typeface="Verdana" pitchFamily="34" charset="0"/>
              </a:rPr>
              <a:t> Allah</a:t>
            </a:r>
          </a:p>
        </p:txBody>
      </p:sp>
      <p:sp>
        <p:nvSpPr>
          <p:cNvPr id="6" name="Rectangle 5"/>
          <p:cNvSpPr/>
          <p:nvPr/>
        </p:nvSpPr>
        <p:spPr>
          <a:xfrm>
            <a:off x="685800" y="2286000"/>
            <a:ext cx="8077200" cy="1862048"/>
          </a:xfrm>
          <a:prstGeom prst="rect">
            <a:avLst/>
          </a:prstGeom>
          <a:noFill/>
        </p:spPr>
        <p:txBody>
          <a:bodyPr>
            <a:spAutoFit/>
          </a:bodyPr>
          <a:lstStyle/>
          <a:p>
            <a:pPr algn="ctr" fontAlgn="auto">
              <a:spcBef>
                <a:spcPts val="0"/>
              </a:spcBef>
              <a:spcAft>
                <a:spcPts val="0"/>
              </a:spcAft>
              <a:defRPr/>
            </a:pPr>
            <a:r>
              <a:rPr lang="ar-SA" sz="11500" b="1" dirty="0">
                <a:ln w="3175" cmpd="sng">
                  <a:solidFill>
                    <a:schemeClr val="tx1"/>
                  </a:solidFill>
                  <a:prstDash val="solid"/>
                </a:ln>
                <a:solidFill>
                  <a:schemeClr val="bg1"/>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chemeClr val="bg1"/>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7" name="TextBox 6"/>
          <p:cNvSpPr txBox="1"/>
          <p:nvPr/>
        </p:nvSpPr>
        <p:spPr>
          <a:xfrm>
            <a:off x="1143000" y="3962400"/>
            <a:ext cx="7164103" cy="1446550"/>
          </a:xfrm>
          <a:prstGeom prst="rect">
            <a:avLst/>
          </a:prstGeom>
          <a:noFill/>
          <a:ln w="57150">
            <a:noFill/>
          </a:ln>
        </p:spPr>
        <p:txBody>
          <a:bodyPr>
            <a:spAutoFit/>
          </a:bodyPr>
          <a:lstStyle/>
          <a:p>
            <a:pPr algn="ctr" fontAlgn="auto">
              <a:spcBef>
                <a:spcPts val="0"/>
              </a:spcBef>
              <a:spcAft>
                <a:spcPts val="0"/>
              </a:spcAft>
              <a:defRPr/>
            </a:pPr>
            <a:r>
              <a:rPr lang="en-US" sz="4400" b="1" dirty="0" err="1">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Segala</a:t>
            </a:r>
            <a:r>
              <a:rPr lang="en-US" sz="4400" b="1" dirty="0">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puji-pujian</a:t>
            </a:r>
            <a:r>
              <a:rPr lang="en-US" sz="4400" b="1" dirty="0">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hanya</a:t>
            </a:r>
            <a:r>
              <a:rPr lang="en-US" sz="4400" b="1" dirty="0">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bagi</a:t>
            </a:r>
            <a:r>
              <a:rPr lang="en-US" sz="4400" b="1" dirty="0">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Allah S.W.T.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8" name="Rectangle 4"/>
          <p:cNvSpPr>
            <a:spLocks noChangeArrowheads="1"/>
          </p:cNvSpPr>
          <p:nvPr/>
        </p:nvSpPr>
        <p:spPr bwMode="auto">
          <a:xfrm>
            <a:off x="152400" y="265113"/>
            <a:ext cx="8839200" cy="954107"/>
          </a:xfrm>
          <a:prstGeom prst="rect">
            <a:avLst/>
          </a:prstGeom>
          <a:noFill/>
          <a:ln w="9525">
            <a:noFill/>
            <a:miter lim="800000"/>
            <a:headEnd/>
            <a:tailEnd/>
          </a:ln>
        </p:spPr>
        <p:txBody>
          <a:bodyPr>
            <a:spAutoFit/>
          </a:bodyPr>
          <a:lstStyle/>
          <a:p>
            <a:pPr algn="ctr"/>
            <a:r>
              <a:rPr lang="en-US" sz="2800" b="1" dirty="0">
                <a:solidFill>
                  <a:srgbClr val="FFFF00"/>
                </a:solidFill>
                <a:latin typeface="Verdana" pitchFamily="34" charset="0"/>
              </a:rPr>
              <a:t>Dari </a:t>
            </a:r>
            <a:r>
              <a:rPr lang="en-US" sz="2800" b="1" dirty="0" err="1">
                <a:solidFill>
                  <a:srgbClr val="FFFF00"/>
                </a:solidFill>
                <a:latin typeface="Verdana" pitchFamily="34" charset="0"/>
              </a:rPr>
              <a:t>Hadis</a:t>
            </a:r>
            <a:r>
              <a:rPr lang="en-US" sz="2800" b="1" dirty="0">
                <a:solidFill>
                  <a:srgbClr val="FFFF00"/>
                </a:solidFill>
                <a:latin typeface="Verdana" pitchFamily="34" charset="0"/>
              </a:rPr>
              <a:t> </a:t>
            </a:r>
            <a:r>
              <a:rPr lang="en-US" sz="2800" b="1" dirty="0" err="1">
                <a:solidFill>
                  <a:srgbClr val="FFFF00"/>
                </a:solidFill>
                <a:latin typeface="Verdana" pitchFamily="34" charset="0"/>
              </a:rPr>
              <a:t>Riwayat</a:t>
            </a:r>
            <a:r>
              <a:rPr lang="en-US" sz="2800" b="1" dirty="0">
                <a:solidFill>
                  <a:srgbClr val="FFFF00"/>
                </a:solidFill>
                <a:latin typeface="Verdana" pitchFamily="34" charset="0"/>
              </a:rPr>
              <a:t> </a:t>
            </a:r>
            <a:r>
              <a:rPr lang="en-US" sz="2800" b="1" dirty="0" smtClean="0">
                <a:solidFill>
                  <a:srgbClr val="FFFF00"/>
                </a:solidFill>
                <a:latin typeface="Verdana" pitchFamily="34" charset="0"/>
              </a:rPr>
              <a:t>Muslim </a:t>
            </a:r>
            <a:r>
              <a:rPr lang="en-US" sz="2800" b="1" dirty="0" err="1" smtClean="0">
                <a:solidFill>
                  <a:srgbClr val="FFFF00"/>
                </a:solidFill>
                <a:latin typeface="Verdana" pitchFamily="34" charset="0"/>
              </a:rPr>
              <a:t>menjelaskan</a:t>
            </a:r>
            <a:r>
              <a:rPr lang="en-US" sz="2800" b="1" dirty="0" smtClean="0">
                <a:solidFill>
                  <a:srgbClr val="FFFF00"/>
                </a:solidFill>
                <a:latin typeface="Verdana" pitchFamily="34" charset="0"/>
              </a:rPr>
              <a:t> </a:t>
            </a:r>
            <a:r>
              <a:rPr lang="en-US" sz="2800" b="1" dirty="0" err="1" smtClean="0">
                <a:solidFill>
                  <a:srgbClr val="FFFF00"/>
                </a:solidFill>
                <a:latin typeface="Verdana" pitchFamily="34" charset="0"/>
              </a:rPr>
              <a:t>bahawa</a:t>
            </a:r>
            <a:r>
              <a:rPr lang="en-US" sz="2800" b="1" dirty="0" smtClean="0">
                <a:solidFill>
                  <a:srgbClr val="FFFF00"/>
                </a:solidFill>
                <a:latin typeface="Verdana" pitchFamily="34" charset="0"/>
              </a:rPr>
              <a:t> </a:t>
            </a:r>
            <a:r>
              <a:rPr lang="en-US" sz="2800" b="1" dirty="0">
                <a:solidFill>
                  <a:srgbClr val="FFFF00"/>
                </a:solidFill>
                <a:latin typeface="Verdana" pitchFamily="34" charset="0"/>
              </a:rPr>
              <a:t>:-</a:t>
            </a:r>
            <a:endParaRPr lang="en-US" sz="2800" b="1" dirty="0">
              <a:solidFill>
                <a:schemeClr val="bg1"/>
              </a:solidFill>
              <a:latin typeface="Verdana" pitchFamily="34" charset="0"/>
            </a:endParaRPr>
          </a:p>
        </p:txBody>
      </p:sp>
      <p:sp>
        <p:nvSpPr>
          <p:cNvPr id="6" name="Rounded Rectangle 5"/>
          <p:cNvSpPr/>
          <p:nvPr/>
        </p:nvSpPr>
        <p:spPr>
          <a:xfrm>
            <a:off x="3657600" y="1676400"/>
            <a:ext cx="5257800" cy="137160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600" b="1" dirty="0" err="1">
                <a:solidFill>
                  <a:srgbClr val="FFFFFF"/>
                </a:solidFill>
                <a:effectLst>
                  <a:glow rad="101600">
                    <a:schemeClr val="tx1">
                      <a:alpha val="60000"/>
                    </a:schemeClr>
                  </a:glow>
                </a:effectLst>
                <a:latin typeface="+mj-lt"/>
              </a:rPr>
              <a:t>Insan</a:t>
            </a:r>
            <a:r>
              <a:rPr lang="en-US" sz="2600" b="1" dirty="0">
                <a:solidFill>
                  <a:srgbClr val="FFFFFF"/>
                </a:solidFill>
                <a:effectLst>
                  <a:glow rad="101600">
                    <a:schemeClr val="tx1">
                      <a:alpha val="60000"/>
                    </a:schemeClr>
                  </a:glow>
                </a:effectLst>
                <a:latin typeface="+mj-lt"/>
              </a:rPr>
              <a:t> yang </a:t>
            </a:r>
            <a:r>
              <a:rPr lang="en-US" sz="2600" b="1" dirty="0" err="1">
                <a:solidFill>
                  <a:srgbClr val="FFFFFF"/>
                </a:solidFill>
                <a:effectLst>
                  <a:glow rad="101600">
                    <a:schemeClr val="tx1">
                      <a:alpha val="60000"/>
                    </a:schemeClr>
                  </a:glow>
                </a:effectLst>
                <a:latin typeface="+mj-lt"/>
              </a:rPr>
              <a:t>bertanggungjawab</a:t>
            </a:r>
            <a:r>
              <a:rPr lang="en-US" sz="2600" b="1" dirty="0">
                <a:solidFill>
                  <a:srgbClr val="FFFFFF"/>
                </a:solidFill>
                <a:effectLst>
                  <a:glow rad="101600">
                    <a:schemeClr val="tx1">
                      <a:alpha val="60000"/>
                    </a:schemeClr>
                  </a:glow>
                </a:effectLst>
                <a:latin typeface="+mj-lt"/>
              </a:rPr>
              <a:t> </a:t>
            </a:r>
            <a:r>
              <a:rPr lang="en-US" sz="2600" b="1" dirty="0" err="1">
                <a:solidFill>
                  <a:srgbClr val="FFFFFF"/>
                </a:solidFill>
                <a:effectLst>
                  <a:glow rad="101600">
                    <a:schemeClr val="tx1">
                      <a:alpha val="60000"/>
                    </a:schemeClr>
                  </a:glow>
                </a:effectLst>
                <a:latin typeface="+mj-lt"/>
              </a:rPr>
              <a:t>kepada</a:t>
            </a:r>
            <a:r>
              <a:rPr lang="en-US" sz="2600" b="1" dirty="0">
                <a:solidFill>
                  <a:srgbClr val="FFFFFF"/>
                </a:solidFill>
                <a:effectLst>
                  <a:glow rad="101600">
                    <a:schemeClr val="tx1">
                      <a:alpha val="60000"/>
                    </a:schemeClr>
                  </a:glow>
                </a:effectLst>
                <a:latin typeface="+mj-lt"/>
              </a:rPr>
              <a:t> Allah</a:t>
            </a:r>
          </a:p>
        </p:txBody>
      </p:sp>
      <p:sp>
        <p:nvSpPr>
          <p:cNvPr id="2" name="Rounded Rectangle 5"/>
          <p:cNvSpPr/>
          <p:nvPr/>
        </p:nvSpPr>
        <p:spPr>
          <a:xfrm>
            <a:off x="3597088" y="3276600"/>
            <a:ext cx="5378824" cy="137160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600" b="1">
                <a:solidFill>
                  <a:srgbClr val="FFFFFF"/>
                </a:solidFill>
                <a:effectLst>
                  <a:glow rad="101600">
                    <a:schemeClr val="tx1">
                      <a:alpha val="60000"/>
                    </a:schemeClr>
                  </a:glow>
                </a:effectLst>
                <a:latin typeface="+mj-lt"/>
              </a:rPr>
              <a:t>Memahami dan selenggara penunaian keadilan </a:t>
            </a:r>
          </a:p>
          <a:p>
            <a:pPr algn="ctr"/>
            <a:r>
              <a:rPr lang="en-US" sz="2600" b="1">
                <a:solidFill>
                  <a:srgbClr val="FFFFFF"/>
                </a:solidFill>
                <a:effectLst>
                  <a:glow rad="101600">
                    <a:schemeClr val="tx1">
                      <a:alpha val="60000"/>
                    </a:schemeClr>
                  </a:glow>
                </a:effectLst>
                <a:latin typeface="+mj-lt"/>
              </a:rPr>
              <a:t>dirinya &amp; masyarakat</a:t>
            </a:r>
          </a:p>
        </p:txBody>
      </p:sp>
      <p:sp>
        <p:nvSpPr>
          <p:cNvPr id="3" name="Rounded Rectangle 5"/>
          <p:cNvSpPr/>
          <p:nvPr/>
        </p:nvSpPr>
        <p:spPr>
          <a:xfrm>
            <a:off x="2667000" y="5105400"/>
            <a:ext cx="6096000" cy="137160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600" b="1" dirty="0" err="1">
                <a:solidFill>
                  <a:srgbClr val="FFFFFF"/>
                </a:solidFill>
                <a:effectLst>
                  <a:glow rad="101600">
                    <a:schemeClr val="tx1">
                      <a:alpha val="60000"/>
                    </a:schemeClr>
                  </a:glow>
                </a:effectLst>
                <a:latin typeface="+mj-lt"/>
              </a:rPr>
              <a:t>Mengawal</a:t>
            </a:r>
            <a:r>
              <a:rPr lang="en-US" sz="2600" b="1" dirty="0">
                <a:solidFill>
                  <a:srgbClr val="FFFFFF"/>
                </a:solidFill>
                <a:effectLst>
                  <a:glow rad="101600">
                    <a:schemeClr val="tx1">
                      <a:alpha val="60000"/>
                    </a:schemeClr>
                  </a:glow>
                </a:effectLst>
                <a:latin typeface="+mj-lt"/>
              </a:rPr>
              <a:t> </a:t>
            </a:r>
            <a:r>
              <a:rPr lang="en-US" sz="2600" b="1" dirty="0" err="1">
                <a:solidFill>
                  <a:srgbClr val="FFFFFF"/>
                </a:solidFill>
                <a:effectLst>
                  <a:glow rad="101600">
                    <a:schemeClr val="tx1">
                      <a:alpha val="60000"/>
                    </a:schemeClr>
                  </a:glow>
                </a:effectLst>
                <a:latin typeface="+mj-lt"/>
              </a:rPr>
              <a:t>tingkahlaku</a:t>
            </a:r>
            <a:r>
              <a:rPr lang="en-US" sz="2600" b="1" dirty="0">
                <a:solidFill>
                  <a:srgbClr val="FFFFFF"/>
                </a:solidFill>
                <a:effectLst>
                  <a:glow rad="101600">
                    <a:schemeClr val="tx1">
                      <a:alpha val="60000"/>
                    </a:schemeClr>
                  </a:glow>
                </a:effectLst>
                <a:latin typeface="+mj-lt"/>
              </a:rPr>
              <a:t> </a:t>
            </a:r>
            <a:r>
              <a:rPr lang="en-US" sz="2600" b="1" dirty="0" err="1" smtClean="0">
                <a:solidFill>
                  <a:srgbClr val="FFFFFF"/>
                </a:solidFill>
                <a:effectLst>
                  <a:glow rad="101600">
                    <a:schemeClr val="tx1">
                      <a:alpha val="60000"/>
                    </a:schemeClr>
                  </a:glow>
                </a:effectLst>
                <a:latin typeface="+mj-lt"/>
              </a:rPr>
              <a:t>ke</a:t>
            </a:r>
            <a:r>
              <a:rPr lang="en-US" sz="2600" b="1" dirty="0" smtClean="0">
                <a:solidFill>
                  <a:srgbClr val="FFFFFF"/>
                </a:solidFill>
                <a:effectLst>
                  <a:glow rad="101600">
                    <a:schemeClr val="tx1">
                      <a:alpha val="60000"/>
                    </a:schemeClr>
                  </a:glow>
                </a:effectLst>
                <a:latin typeface="+mj-lt"/>
              </a:rPr>
              <a:t> </a:t>
            </a:r>
            <a:r>
              <a:rPr lang="en-US" sz="2600" b="1" dirty="0" err="1">
                <a:solidFill>
                  <a:srgbClr val="FFFFFF"/>
                </a:solidFill>
                <a:effectLst>
                  <a:glow rad="101600">
                    <a:schemeClr val="tx1">
                      <a:alpha val="60000"/>
                    </a:schemeClr>
                  </a:glow>
                </a:effectLst>
                <a:latin typeface="+mj-lt"/>
              </a:rPr>
              <a:t>arah</a:t>
            </a:r>
            <a:r>
              <a:rPr lang="en-US" sz="2600" b="1" dirty="0">
                <a:solidFill>
                  <a:srgbClr val="FFFFFF"/>
                </a:solidFill>
                <a:effectLst>
                  <a:glow rad="101600">
                    <a:schemeClr val="tx1">
                      <a:alpha val="60000"/>
                    </a:schemeClr>
                  </a:glow>
                </a:effectLst>
                <a:latin typeface="+mj-lt"/>
              </a:rPr>
              <a:t> </a:t>
            </a:r>
            <a:r>
              <a:rPr lang="en-US" sz="2600" b="1" dirty="0" err="1">
                <a:solidFill>
                  <a:srgbClr val="FFFFFF"/>
                </a:solidFill>
                <a:effectLst>
                  <a:glow rad="101600">
                    <a:schemeClr val="tx1">
                      <a:alpha val="60000"/>
                    </a:schemeClr>
                  </a:glow>
                </a:effectLst>
                <a:latin typeface="+mj-lt"/>
              </a:rPr>
              <a:t>kesempurnaan</a:t>
            </a:r>
            <a:r>
              <a:rPr lang="en-US" sz="2600" b="1" dirty="0">
                <a:solidFill>
                  <a:srgbClr val="FFFFFF"/>
                </a:solidFill>
                <a:effectLst>
                  <a:glow rad="101600">
                    <a:schemeClr val="tx1">
                      <a:alpha val="60000"/>
                    </a:schemeClr>
                  </a:glow>
                </a:effectLst>
                <a:latin typeface="+mj-lt"/>
              </a:rPr>
              <a:t> </a:t>
            </a:r>
            <a:r>
              <a:rPr lang="en-US" sz="2600" b="1" dirty="0" err="1">
                <a:solidFill>
                  <a:srgbClr val="FFFFFF"/>
                </a:solidFill>
                <a:effectLst>
                  <a:glow rad="101600">
                    <a:schemeClr val="tx1">
                      <a:alpha val="60000"/>
                    </a:schemeClr>
                  </a:glow>
                </a:effectLst>
                <a:latin typeface="+mj-lt"/>
              </a:rPr>
              <a:t>akhlak</a:t>
            </a:r>
            <a:endParaRPr lang="en-US" sz="2600" b="1" dirty="0">
              <a:solidFill>
                <a:srgbClr val="FFFFFF"/>
              </a:solidFill>
              <a:effectLst>
                <a:glow rad="101600">
                  <a:schemeClr val="tx1">
                    <a:alpha val="60000"/>
                  </a:schemeClr>
                </a:glow>
              </a:effectLst>
              <a:latin typeface="+mj-lt"/>
            </a:endParaRPr>
          </a:p>
        </p:txBody>
      </p:sp>
      <p:sp>
        <p:nvSpPr>
          <p:cNvPr id="8" name="Curved Down Arrow 7"/>
          <p:cNvSpPr/>
          <p:nvPr/>
        </p:nvSpPr>
        <p:spPr>
          <a:xfrm rot="19634058">
            <a:off x="2600061" y="1768610"/>
            <a:ext cx="1524000" cy="762000"/>
          </a:xfrm>
          <a:prstGeom prst="curvedDownArrow">
            <a:avLst/>
          </a:prstGeom>
          <a:solidFill>
            <a:srgbClr val="FFFF00"/>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0" name="Curved Down Arrow 9"/>
          <p:cNvSpPr/>
          <p:nvPr/>
        </p:nvSpPr>
        <p:spPr>
          <a:xfrm rot="20358841">
            <a:off x="2523859" y="3673611"/>
            <a:ext cx="1524000" cy="762000"/>
          </a:xfrm>
          <a:prstGeom prst="curvedDownArrow">
            <a:avLst/>
          </a:prstGeom>
          <a:solidFill>
            <a:srgbClr val="FFFF00"/>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 name="Curved Down Arrow 10"/>
          <p:cNvSpPr/>
          <p:nvPr/>
        </p:nvSpPr>
        <p:spPr>
          <a:xfrm rot="2755516">
            <a:off x="1870566" y="4317668"/>
            <a:ext cx="1524000" cy="762000"/>
          </a:xfrm>
          <a:prstGeom prst="curvedDownArrow">
            <a:avLst/>
          </a:prstGeom>
          <a:solidFill>
            <a:srgbClr val="FFFF00"/>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Rectangle 8"/>
          <p:cNvSpPr/>
          <p:nvPr/>
        </p:nvSpPr>
        <p:spPr>
          <a:xfrm>
            <a:off x="152400" y="2133600"/>
            <a:ext cx="3048000" cy="2590800"/>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3810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err="1">
                <a:solidFill>
                  <a:srgbClr val="FFFFFF"/>
                </a:solidFill>
                <a:effectLst>
                  <a:glow rad="101600">
                    <a:schemeClr val="tx1">
                      <a:alpha val="60000"/>
                    </a:schemeClr>
                  </a:glow>
                </a:effectLst>
                <a:latin typeface="+mj-lt"/>
              </a:rPr>
              <a:t>Manusia</a:t>
            </a:r>
            <a:r>
              <a:rPr lang="en-US" sz="3600" b="1" dirty="0">
                <a:solidFill>
                  <a:srgbClr val="FFFFFF"/>
                </a:solidFill>
                <a:effectLst>
                  <a:glow rad="101600">
                    <a:schemeClr val="tx1">
                      <a:alpha val="60000"/>
                    </a:schemeClr>
                  </a:glow>
                </a:effectLst>
                <a:latin typeface="+mj-lt"/>
              </a:rPr>
              <a:t> yang </a:t>
            </a:r>
            <a:r>
              <a:rPr lang="en-US" sz="3600" b="1" dirty="0" err="1">
                <a:solidFill>
                  <a:srgbClr val="FFFFFF"/>
                </a:solidFill>
                <a:effectLst>
                  <a:glow rad="101600">
                    <a:schemeClr val="tx1">
                      <a:alpha val="60000"/>
                    </a:schemeClr>
                  </a:glow>
                </a:effectLst>
                <a:latin typeface="+mj-lt"/>
              </a:rPr>
              <a:t>berakhlak</a:t>
            </a:r>
            <a:endParaRPr lang="en-US" sz="3600" b="1" dirty="0">
              <a:solidFill>
                <a:srgbClr val="FFFFFF"/>
              </a:solidFill>
              <a:effectLst>
                <a:glow rad="101600">
                  <a:schemeClr val="tx1">
                    <a:alpha val="60000"/>
                  </a:schemeClr>
                </a:glow>
              </a:effectLst>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9" name="TextBox 5"/>
          <p:cNvSpPr txBox="1">
            <a:spLocks noChangeArrowheads="1"/>
          </p:cNvSpPr>
          <p:nvPr/>
        </p:nvSpPr>
        <p:spPr bwMode="auto">
          <a:xfrm>
            <a:off x="152400" y="266700"/>
            <a:ext cx="9143850" cy="954107"/>
          </a:xfrm>
          <a:prstGeom prst="rect">
            <a:avLst/>
          </a:prstGeom>
          <a:noFill/>
          <a:ln w="9525">
            <a:noFill/>
            <a:miter lim="800000"/>
            <a:headEnd/>
            <a:tailEnd/>
          </a:ln>
        </p:spPr>
        <p:txBody>
          <a:bodyPr wrap="none">
            <a:spAutoFit/>
          </a:bodyPr>
          <a:lstStyle/>
          <a:p>
            <a:pPr algn="ctr"/>
            <a:r>
              <a:rPr lang="en-US" sz="2800" b="1" dirty="0" err="1" smtClean="0">
                <a:solidFill>
                  <a:srgbClr val="FFFF00"/>
                </a:solidFill>
                <a:latin typeface="Verdana" pitchFamily="34" charset="0"/>
              </a:rPr>
              <a:t>Penentu</a:t>
            </a:r>
            <a:r>
              <a:rPr lang="en-US" sz="2800" b="1" dirty="0" smtClean="0">
                <a:solidFill>
                  <a:srgbClr val="FFFF00"/>
                </a:solidFill>
                <a:latin typeface="Verdana" pitchFamily="34" charset="0"/>
              </a:rPr>
              <a:t> </a:t>
            </a:r>
            <a:r>
              <a:rPr lang="en-US" sz="2800" b="1" dirty="0" err="1" smtClean="0">
                <a:solidFill>
                  <a:srgbClr val="FFFF00"/>
                </a:solidFill>
                <a:latin typeface="Verdana" pitchFamily="34" charset="0"/>
              </a:rPr>
              <a:t>bagi</a:t>
            </a:r>
            <a:r>
              <a:rPr lang="en-US" sz="2800" b="1" dirty="0" smtClean="0">
                <a:solidFill>
                  <a:srgbClr val="FFFF00"/>
                </a:solidFill>
                <a:latin typeface="Verdana" pitchFamily="34" charset="0"/>
              </a:rPr>
              <a:t> </a:t>
            </a:r>
            <a:r>
              <a:rPr lang="en-US" sz="2800" b="1" dirty="0">
                <a:solidFill>
                  <a:srgbClr val="FFFF00"/>
                </a:solidFill>
                <a:latin typeface="Verdana" pitchFamily="34" charset="0"/>
              </a:rPr>
              <a:t>Program Pembangunan </a:t>
            </a:r>
            <a:r>
              <a:rPr lang="en-US" sz="2800" b="1" dirty="0" err="1">
                <a:solidFill>
                  <a:srgbClr val="FFFF00"/>
                </a:solidFill>
                <a:latin typeface="Verdana" pitchFamily="34" charset="0"/>
              </a:rPr>
              <a:t>Insan</a:t>
            </a:r>
            <a:endParaRPr lang="en-US" sz="2800" b="1" dirty="0">
              <a:solidFill>
                <a:srgbClr val="FFFF00"/>
              </a:solidFill>
              <a:latin typeface="Verdana" pitchFamily="34" charset="0"/>
            </a:endParaRPr>
          </a:p>
          <a:p>
            <a:pPr algn="ctr"/>
            <a:r>
              <a:rPr lang="en-US" sz="2800" b="1" dirty="0" err="1" smtClean="0">
                <a:solidFill>
                  <a:srgbClr val="FFFF00"/>
                </a:solidFill>
                <a:latin typeface="Verdana" pitchFamily="34" charset="0"/>
              </a:rPr>
              <a:t>iaitu</a:t>
            </a:r>
            <a:r>
              <a:rPr lang="en-US" sz="2800" b="1" dirty="0" smtClean="0">
                <a:solidFill>
                  <a:srgbClr val="FFFF00"/>
                </a:solidFill>
                <a:latin typeface="Verdana" pitchFamily="34" charset="0"/>
              </a:rPr>
              <a:t> </a:t>
            </a:r>
            <a:r>
              <a:rPr lang="en-US" sz="2800" b="1" dirty="0">
                <a:solidFill>
                  <a:srgbClr val="FFFF00"/>
                </a:solidFill>
                <a:latin typeface="Verdana" pitchFamily="34" charset="0"/>
              </a:rPr>
              <a:t>…</a:t>
            </a:r>
          </a:p>
        </p:txBody>
      </p:sp>
      <p:sp>
        <p:nvSpPr>
          <p:cNvPr id="9" name="Rectangle 8"/>
          <p:cNvSpPr/>
          <p:nvPr/>
        </p:nvSpPr>
        <p:spPr>
          <a:xfrm>
            <a:off x="612043" y="1676400"/>
            <a:ext cx="7888490" cy="1368067"/>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3810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600" b="1" dirty="0" err="1">
                <a:ln>
                  <a:solidFill>
                    <a:schemeClr val="tx1"/>
                  </a:solidFill>
                </a:ln>
                <a:solidFill>
                  <a:srgbClr val="FFFFFF"/>
                </a:solidFill>
                <a:effectLst>
                  <a:glow rad="101600">
                    <a:schemeClr val="tx1">
                      <a:alpha val="60000"/>
                    </a:schemeClr>
                  </a:glow>
                </a:effectLst>
                <a:latin typeface="+mj-lt"/>
              </a:rPr>
              <a:t>Nabi</a:t>
            </a:r>
            <a:r>
              <a:rPr lang="en-US" sz="2600" b="1" dirty="0">
                <a:ln>
                  <a:solidFill>
                    <a:schemeClr val="tx1"/>
                  </a:solidFill>
                </a:ln>
                <a:solidFill>
                  <a:srgbClr val="FFFFFF"/>
                </a:solidFill>
                <a:effectLst>
                  <a:glow rad="101600">
                    <a:schemeClr val="tx1">
                      <a:alpha val="60000"/>
                    </a:schemeClr>
                  </a:glow>
                </a:effectLst>
                <a:latin typeface="+mj-lt"/>
              </a:rPr>
              <a:t> Muhammad </a:t>
            </a:r>
            <a:r>
              <a:rPr lang="en-US" sz="2600" b="1" dirty="0" err="1">
                <a:ln>
                  <a:solidFill>
                    <a:schemeClr val="tx1"/>
                  </a:solidFill>
                </a:ln>
                <a:solidFill>
                  <a:srgbClr val="FFFFFF"/>
                </a:solidFill>
                <a:effectLst>
                  <a:glow rad="101600">
                    <a:schemeClr val="tx1">
                      <a:alpha val="60000"/>
                    </a:schemeClr>
                  </a:glow>
                </a:effectLst>
                <a:latin typeface="+mj-lt"/>
              </a:rPr>
              <a:t>s.a.w</a:t>
            </a:r>
            <a:r>
              <a:rPr lang="en-US" sz="2600" b="1" dirty="0">
                <a:ln>
                  <a:solidFill>
                    <a:schemeClr val="tx1"/>
                  </a:solidFill>
                </a:ln>
                <a:solidFill>
                  <a:srgbClr val="FFFFFF"/>
                </a:solidFill>
                <a:effectLst>
                  <a:glow rad="101600">
                    <a:schemeClr val="tx1">
                      <a:alpha val="60000"/>
                    </a:schemeClr>
                  </a:glow>
                </a:effectLst>
                <a:latin typeface="+mj-lt"/>
              </a:rPr>
              <a:t>. </a:t>
            </a:r>
            <a:r>
              <a:rPr lang="en-US" sz="2600" b="1" dirty="0" err="1">
                <a:ln>
                  <a:solidFill>
                    <a:schemeClr val="tx1"/>
                  </a:solidFill>
                </a:ln>
                <a:solidFill>
                  <a:srgbClr val="FFFFFF"/>
                </a:solidFill>
                <a:effectLst>
                  <a:glow rad="101600">
                    <a:schemeClr val="tx1">
                      <a:alpha val="60000"/>
                    </a:schemeClr>
                  </a:glow>
                </a:effectLst>
                <a:latin typeface="+mj-lt"/>
              </a:rPr>
              <a:t>sebagai</a:t>
            </a:r>
            <a:r>
              <a:rPr lang="en-US" sz="2600" b="1" dirty="0">
                <a:ln>
                  <a:solidFill>
                    <a:schemeClr val="tx1"/>
                  </a:solidFill>
                </a:ln>
                <a:solidFill>
                  <a:srgbClr val="FFFFFF"/>
                </a:solidFill>
                <a:effectLst>
                  <a:glow rad="101600">
                    <a:schemeClr val="tx1">
                      <a:alpha val="60000"/>
                    </a:schemeClr>
                  </a:glow>
                </a:effectLst>
                <a:latin typeface="+mj-lt"/>
              </a:rPr>
              <a:t> model </a:t>
            </a:r>
          </a:p>
          <a:p>
            <a:pPr algn="ctr"/>
            <a:r>
              <a:rPr lang="en-US" sz="2600" b="1" dirty="0" err="1">
                <a:ln>
                  <a:solidFill>
                    <a:schemeClr val="tx1"/>
                  </a:solidFill>
                </a:ln>
                <a:solidFill>
                  <a:srgbClr val="FFFFFF"/>
                </a:solidFill>
                <a:effectLst>
                  <a:glow rad="101600">
                    <a:schemeClr val="tx1">
                      <a:alpha val="60000"/>
                    </a:schemeClr>
                  </a:glow>
                </a:effectLst>
                <a:latin typeface="+mj-lt"/>
              </a:rPr>
              <a:t>ikutan</a:t>
            </a:r>
            <a:r>
              <a:rPr lang="en-US" sz="2600" b="1" dirty="0">
                <a:ln>
                  <a:solidFill>
                    <a:schemeClr val="tx1"/>
                  </a:solidFill>
                </a:ln>
                <a:solidFill>
                  <a:srgbClr val="FFFFFF"/>
                </a:solidFill>
                <a:effectLst>
                  <a:glow rad="101600">
                    <a:schemeClr val="tx1">
                      <a:alpha val="60000"/>
                    </a:schemeClr>
                  </a:glow>
                </a:effectLst>
                <a:latin typeface="+mj-lt"/>
              </a:rPr>
              <a:t> </a:t>
            </a:r>
            <a:r>
              <a:rPr lang="en-US" sz="2600" b="1" dirty="0" err="1">
                <a:ln>
                  <a:solidFill>
                    <a:schemeClr val="tx1"/>
                  </a:solidFill>
                </a:ln>
                <a:solidFill>
                  <a:srgbClr val="FFFFFF"/>
                </a:solidFill>
                <a:effectLst>
                  <a:glow rad="101600">
                    <a:schemeClr val="tx1">
                      <a:alpha val="60000"/>
                    </a:schemeClr>
                  </a:glow>
                </a:effectLst>
                <a:latin typeface="+mj-lt"/>
              </a:rPr>
              <a:t>untuk</a:t>
            </a:r>
            <a:r>
              <a:rPr lang="en-US" sz="2600" b="1" dirty="0">
                <a:ln>
                  <a:solidFill>
                    <a:schemeClr val="tx1"/>
                  </a:solidFill>
                </a:ln>
                <a:solidFill>
                  <a:srgbClr val="FFFFFF"/>
                </a:solidFill>
                <a:effectLst>
                  <a:glow rad="101600">
                    <a:schemeClr val="tx1">
                      <a:alpha val="60000"/>
                    </a:schemeClr>
                  </a:glow>
                </a:effectLst>
                <a:latin typeface="+mj-lt"/>
              </a:rPr>
              <a:t> </a:t>
            </a:r>
            <a:r>
              <a:rPr lang="en-US" sz="2600" b="1" dirty="0" err="1">
                <a:ln>
                  <a:solidFill>
                    <a:schemeClr val="tx1"/>
                  </a:solidFill>
                </a:ln>
                <a:solidFill>
                  <a:srgbClr val="FFFFFF"/>
                </a:solidFill>
                <a:effectLst>
                  <a:glow rad="101600">
                    <a:schemeClr val="tx1">
                      <a:alpha val="60000"/>
                    </a:schemeClr>
                  </a:glow>
                </a:effectLst>
                <a:latin typeface="+mj-lt"/>
              </a:rPr>
              <a:t>menghasil</a:t>
            </a:r>
            <a:r>
              <a:rPr lang="en-US" sz="2600" b="1" dirty="0">
                <a:ln>
                  <a:solidFill>
                    <a:schemeClr val="tx1"/>
                  </a:solidFill>
                </a:ln>
                <a:solidFill>
                  <a:srgbClr val="FFFFFF"/>
                </a:solidFill>
                <a:effectLst>
                  <a:glow rad="101600">
                    <a:schemeClr val="tx1">
                      <a:alpha val="60000"/>
                    </a:schemeClr>
                  </a:glow>
                </a:effectLst>
                <a:latin typeface="+mj-lt"/>
              </a:rPr>
              <a:t> modal </a:t>
            </a:r>
            <a:r>
              <a:rPr lang="en-US" sz="2600" b="1" dirty="0" err="1">
                <a:ln>
                  <a:solidFill>
                    <a:schemeClr val="tx1"/>
                  </a:solidFill>
                </a:ln>
                <a:solidFill>
                  <a:srgbClr val="FFFFFF"/>
                </a:solidFill>
                <a:effectLst>
                  <a:glow rad="101600">
                    <a:schemeClr val="tx1">
                      <a:alpha val="60000"/>
                    </a:schemeClr>
                  </a:glow>
                </a:effectLst>
                <a:latin typeface="+mj-lt"/>
              </a:rPr>
              <a:t>insan</a:t>
            </a:r>
            <a:r>
              <a:rPr lang="en-US" sz="2600" b="1" dirty="0">
                <a:ln>
                  <a:solidFill>
                    <a:schemeClr val="tx1"/>
                  </a:solidFill>
                </a:ln>
                <a:solidFill>
                  <a:srgbClr val="FFFFFF"/>
                </a:solidFill>
                <a:effectLst>
                  <a:glow rad="101600">
                    <a:schemeClr val="tx1">
                      <a:alpha val="60000"/>
                    </a:schemeClr>
                  </a:glow>
                </a:effectLst>
                <a:latin typeface="+mj-lt"/>
              </a:rPr>
              <a:t> </a:t>
            </a:r>
            <a:r>
              <a:rPr lang="en-US" sz="2600" b="1" dirty="0" err="1">
                <a:ln>
                  <a:solidFill>
                    <a:schemeClr val="tx1"/>
                  </a:solidFill>
                </a:ln>
                <a:solidFill>
                  <a:srgbClr val="FFFFFF"/>
                </a:solidFill>
                <a:effectLst>
                  <a:glow rad="101600">
                    <a:schemeClr val="tx1">
                      <a:alpha val="60000"/>
                    </a:schemeClr>
                  </a:glow>
                </a:effectLst>
                <a:latin typeface="+mj-lt"/>
              </a:rPr>
              <a:t>cemerlang</a:t>
            </a:r>
            <a:endParaRPr lang="en-US" sz="2600" b="1" dirty="0">
              <a:ln>
                <a:solidFill>
                  <a:schemeClr val="tx1"/>
                </a:solidFill>
              </a:ln>
              <a:solidFill>
                <a:srgbClr val="FFFFFF"/>
              </a:solidFill>
              <a:effectLst>
                <a:glow rad="101600">
                  <a:schemeClr val="tx1">
                    <a:alpha val="60000"/>
                  </a:schemeClr>
                </a:glow>
              </a:effectLst>
              <a:latin typeface="+mj-lt"/>
            </a:endParaRPr>
          </a:p>
        </p:txBody>
      </p:sp>
      <p:sp>
        <p:nvSpPr>
          <p:cNvPr id="2" name="Rectangle 8"/>
          <p:cNvSpPr/>
          <p:nvPr/>
        </p:nvSpPr>
        <p:spPr>
          <a:xfrm>
            <a:off x="609600" y="3352800"/>
            <a:ext cx="7888490" cy="1119327"/>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3810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600" b="1">
                <a:ln>
                  <a:solidFill>
                    <a:schemeClr val="tx1"/>
                  </a:solidFill>
                </a:ln>
                <a:solidFill>
                  <a:srgbClr val="FFFFFF"/>
                </a:solidFill>
                <a:effectLst>
                  <a:glow rad="101600">
                    <a:schemeClr val="tx1">
                      <a:alpha val="60000"/>
                    </a:schemeClr>
                  </a:glow>
                </a:effectLst>
                <a:latin typeface="+mj-lt"/>
              </a:rPr>
              <a:t>Sebagai tuntutan fitrah kepada manusia</a:t>
            </a:r>
          </a:p>
        </p:txBody>
      </p:sp>
      <p:sp>
        <p:nvSpPr>
          <p:cNvPr id="3" name="Rectangle 8"/>
          <p:cNvSpPr/>
          <p:nvPr/>
        </p:nvSpPr>
        <p:spPr>
          <a:xfrm>
            <a:off x="609600" y="4724400"/>
            <a:ext cx="7888490" cy="16763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3810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600" b="1" dirty="0" smtClean="0">
                <a:ln>
                  <a:solidFill>
                    <a:schemeClr val="tx1"/>
                  </a:solidFill>
                </a:ln>
                <a:solidFill>
                  <a:srgbClr val="FFFFFF"/>
                </a:solidFill>
                <a:effectLst>
                  <a:glow rad="101600">
                    <a:schemeClr val="tx1">
                      <a:alpha val="60000"/>
                    </a:schemeClr>
                  </a:glow>
                </a:effectLst>
                <a:latin typeface="+mj-lt"/>
              </a:rPr>
              <a:t>Al-</a:t>
            </a:r>
            <a:r>
              <a:rPr lang="en-US" sz="2600" b="1" dirty="0" err="1" smtClean="0">
                <a:ln>
                  <a:solidFill>
                    <a:schemeClr val="tx1"/>
                  </a:solidFill>
                </a:ln>
                <a:solidFill>
                  <a:srgbClr val="FFFFFF"/>
                </a:solidFill>
                <a:effectLst>
                  <a:glow rad="101600">
                    <a:schemeClr val="tx1">
                      <a:alpha val="60000"/>
                    </a:schemeClr>
                  </a:glow>
                </a:effectLst>
                <a:latin typeface="+mj-lt"/>
              </a:rPr>
              <a:t>Iman</a:t>
            </a:r>
            <a:r>
              <a:rPr lang="en-US" sz="2600" b="1" dirty="0" smtClean="0">
                <a:ln>
                  <a:solidFill>
                    <a:schemeClr val="tx1"/>
                  </a:solidFill>
                </a:ln>
                <a:solidFill>
                  <a:srgbClr val="FFFFFF"/>
                </a:solidFill>
                <a:effectLst>
                  <a:glow rad="101600">
                    <a:schemeClr val="tx1">
                      <a:alpha val="60000"/>
                    </a:schemeClr>
                  </a:glow>
                </a:effectLst>
                <a:latin typeface="+mj-lt"/>
              </a:rPr>
              <a:t> </a:t>
            </a:r>
            <a:r>
              <a:rPr lang="en-US" sz="2600" b="1" dirty="0" err="1" smtClean="0">
                <a:ln>
                  <a:solidFill>
                    <a:schemeClr val="tx1"/>
                  </a:solidFill>
                </a:ln>
                <a:solidFill>
                  <a:srgbClr val="FFFFFF"/>
                </a:solidFill>
                <a:effectLst>
                  <a:glow rad="101600">
                    <a:schemeClr val="tx1">
                      <a:alpha val="60000"/>
                    </a:schemeClr>
                  </a:glow>
                </a:effectLst>
                <a:latin typeface="+mj-lt"/>
              </a:rPr>
              <a:t>Syaikh</a:t>
            </a:r>
            <a:r>
              <a:rPr lang="en-US" sz="2600" b="1" dirty="0" smtClean="0">
                <a:ln>
                  <a:solidFill>
                    <a:schemeClr val="tx1"/>
                  </a:solidFill>
                </a:ln>
                <a:solidFill>
                  <a:srgbClr val="FFFFFF"/>
                </a:solidFill>
                <a:effectLst>
                  <a:glow rad="101600">
                    <a:schemeClr val="tx1">
                      <a:alpha val="60000"/>
                    </a:schemeClr>
                  </a:glow>
                </a:effectLst>
                <a:latin typeface="+mj-lt"/>
              </a:rPr>
              <a:t> Muhammad </a:t>
            </a:r>
            <a:r>
              <a:rPr lang="en-US" sz="2600" b="1" dirty="0" err="1" smtClean="0">
                <a:ln>
                  <a:solidFill>
                    <a:schemeClr val="tx1"/>
                  </a:solidFill>
                </a:ln>
                <a:solidFill>
                  <a:srgbClr val="FFFFFF"/>
                </a:solidFill>
                <a:effectLst>
                  <a:glow rad="101600">
                    <a:schemeClr val="tx1">
                      <a:alpha val="60000"/>
                    </a:schemeClr>
                  </a:glow>
                </a:effectLst>
                <a:latin typeface="+mj-lt"/>
              </a:rPr>
              <a:t>Abduh</a:t>
            </a:r>
            <a:r>
              <a:rPr lang="en-US" sz="2600" b="1" dirty="0" smtClean="0">
                <a:ln>
                  <a:solidFill>
                    <a:schemeClr val="tx1"/>
                  </a:solidFill>
                </a:ln>
                <a:solidFill>
                  <a:srgbClr val="FFFFFF"/>
                </a:solidFill>
                <a:effectLst>
                  <a:glow rad="101600">
                    <a:schemeClr val="tx1">
                      <a:alpha val="60000"/>
                    </a:schemeClr>
                  </a:glow>
                </a:effectLst>
                <a:latin typeface="+mj-lt"/>
              </a:rPr>
              <a:t> </a:t>
            </a:r>
            <a:r>
              <a:rPr lang="en-US" sz="2600" b="1" dirty="0" err="1">
                <a:ln>
                  <a:solidFill>
                    <a:schemeClr val="tx1"/>
                  </a:solidFill>
                </a:ln>
                <a:solidFill>
                  <a:srgbClr val="FFFFFF"/>
                </a:solidFill>
                <a:effectLst>
                  <a:glow rad="101600">
                    <a:schemeClr val="tx1">
                      <a:alpha val="60000"/>
                    </a:schemeClr>
                  </a:glow>
                </a:effectLst>
                <a:latin typeface="+mj-lt"/>
              </a:rPr>
              <a:t>menjelaskan</a:t>
            </a:r>
            <a:r>
              <a:rPr lang="en-US" sz="2600" b="1" dirty="0">
                <a:ln>
                  <a:solidFill>
                    <a:schemeClr val="tx1"/>
                  </a:solidFill>
                </a:ln>
                <a:solidFill>
                  <a:srgbClr val="FFFFFF"/>
                </a:solidFill>
                <a:effectLst>
                  <a:glow rad="101600">
                    <a:schemeClr val="tx1">
                      <a:alpha val="60000"/>
                    </a:schemeClr>
                  </a:glow>
                </a:effectLst>
                <a:latin typeface="+mj-lt"/>
              </a:rPr>
              <a:t> </a:t>
            </a:r>
            <a:r>
              <a:rPr lang="en-US" sz="2600" b="1" dirty="0" err="1">
                <a:ln>
                  <a:solidFill>
                    <a:schemeClr val="tx1"/>
                  </a:solidFill>
                </a:ln>
                <a:solidFill>
                  <a:srgbClr val="FFFFFF"/>
                </a:solidFill>
                <a:effectLst>
                  <a:glow rad="101600">
                    <a:schemeClr val="tx1">
                      <a:alpha val="60000"/>
                    </a:schemeClr>
                  </a:glow>
                </a:effectLst>
                <a:latin typeface="+mj-lt"/>
              </a:rPr>
              <a:t>pembangunan</a:t>
            </a:r>
            <a:r>
              <a:rPr lang="en-US" sz="2600" b="1" dirty="0">
                <a:ln>
                  <a:solidFill>
                    <a:schemeClr val="tx1"/>
                  </a:solidFill>
                </a:ln>
                <a:solidFill>
                  <a:srgbClr val="FFFFFF"/>
                </a:solidFill>
                <a:effectLst>
                  <a:glow rad="101600">
                    <a:schemeClr val="tx1">
                      <a:alpha val="60000"/>
                    </a:schemeClr>
                  </a:glow>
                </a:effectLst>
                <a:latin typeface="+mj-lt"/>
              </a:rPr>
              <a:t> </a:t>
            </a:r>
            <a:r>
              <a:rPr lang="en-US" sz="2600" b="1" dirty="0" smtClean="0">
                <a:ln>
                  <a:solidFill>
                    <a:schemeClr val="tx1"/>
                  </a:solidFill>
                </a:ln>
                <a:solidFill>
                  <a:srgbClr val="FFFFFF"/>
                </a:solidFill>
                <a:effectLst>
                  <a:glow rad="101600">
                    <a:schemeClr val="tx1">
                      <a:alpha val="60000"/>
                    </a:schemeClr>
                  </a:glow>
                </a:effectLst>
                <a:latin typeface="+mj-lt"/>
              </a:rPr>
              <a:t>(</a:t>
            </a:r>
            <a:r>
              <a:rPr lang="en-US" sz="2600" b="1" dirty="0" smtClean="0">
                <a:ln>
                  <a:solidFill>
                    <a:schemeClr val="tx1"/>
                  </a:solidFill>
                </a:ln>
                <a:solidFill>
                  <a:srgbClr val="FFFFFF"/>
                </a:solidFill>
                <a:effectLst>
                  <a:glow rad="101600">
                    <a:schemeClr val="tx1">
                      <a:alpha val="60000"/>
                    </a:schemeClr>
                  </a:glow>
                </a:effectLst>
                <a:latin typeface="+mj-lt"/>
              </a:rPr>
              <a:t>At</a:t>
            </a:r>
            <a:r>
              <a:rPr lang="en-US" sz="2600" b="1" dirty="0" smtClean="0">
                <a:ln>
                  <a:solidFill>
                    <a:schemeClr val="tx1"/>
                  </a:solidFill>
                </a:ln>
                <a:solidFill>
                  <a:srgbClr val="FFFFFF"/>
                </a:solidFill>
                <a:effectLst>
                  <a:glow rad="101600">
                    <a:schemeClr val="tx1">
                      <a:alpha val="60000"/>
                    </a:schemeClr>
                  </a:glow>
                </a:effectLst>
                <a:latin typeface="+mj-lt"/>
              </a:rPr>
              <a:t>-</a:t>
            </a:r>
            <a:r>
              <a:rPr lang="en-US" sz="2600" b="1" dirty="0" err="1" smtClean="0">
                <a:ln>
                  <a:solidFill>
                    <a:schemeClr val="tx1"/>
                  </a:solidFill>
                </a:ln>
                <a:solidFill>
                  <a:srgbClr val="FFFFFF"/>
                </a:solidFill>
                <a:effectLst>
                  <a:glow rad="101600">
                    <a:schemeClr val="tx1">
                      <a:alpha val="60000"/>
                    </a:schemeClr>
                  </a:glow>
                </a:effectLst>
                <a:latin typeface="+mj-lt"/>
              </a:rPr>
              <a:t>Tanmiyyah</a:t>
            </a:r>
            <a:r>
              <a:rPr lang="en-US" sz="2600" b="1" dirty="0">
                <a:ln>
                  <a:solidFill>
                    <a:schemeClr val="tx1"/>
                  </a:solidFill>
                </a:ln>
                <a:solidFill>
                  <a:srgbClr val="FFFFFF"/>
                </a:solidFill>
                <a:effectLst>
                  <a:glow rad="101600">
                    <a:schemeClr val="tx1">
                      <a:alpha val="60000"/>
                    </a:schemeClr>
                  </a:glow>
                </a:effectLst>
                <a:latin typeface="+mj-lt"/>
              </a:rPr>
              <a:t>) </a:t>
            </a:r>
            <a:r>
              <a:rPr lang="en-US" sz="2600" b="1" dirty="0" err="1">
                <a:ln>
                  <a:solidFill>
                    <a:schemeClr val="tx1"/>
                  </a:solidFill>
                </a:ln>
                <a:solidFill>
                  <a:srgbClr val="FFFFFF"/>
                </a:solidFill>
                <a:effectLst>
                  <a:glow rad="101600">
                    <a:schemeClr val="tx1">
                      <a:alpha val="60000"/>
                    </a:schemeClr>
                  </a:glow>
                </a:effectLst>
                <a:latin typeface="+mj-lt"/>
              </a:rPr>
              <a:t>bermakna</a:t>
            </a:r>
            <a:r>
              <a:rPr lang="en-US" sz="2600" b="1" dirty="0">
                <a:ln>
                  <a:solidFill>
                    <a:schemeClr val="tx1"/>
                  </a:solidFill>
                </a:ln>
                <a:solidFill>
                  <a:srgbClr val="FFFFFF"/>
                </a:solidFill>
                <a:effectLst>
                  <a:glow rad="101600">
                    <a:schemeClr val="tx1">
                      <a:alpha val="60000"/>
                    </a:schemeClr>
                  </a:glow>
                </a:effectLst>
                <a:latin typeface="+mj-lt"/>
              </a:rPr>
              <a:t> </a:t>
            </a:r>
            <a:r>
              <a:rPr lang="en-US" sz="2600" b="1" dirty="0" err="1" smtClean="0">
                <a:ln>
                  <a:solidFill>
                    <a:schemeClr val="tx1"/>
                  </a:solidFill>
                </a:ln>
                <a:solidFill>
                  <a:srgbClr val="FFFFFF"/>
                </a:solidFill>
                <a:effectLst>
                  <a:glow rad="101600">
                    <a:schemeClr val="tx1">
                      <a:alpha val="60000"/>
                    </a:schemeClr>
                  </a:glow>
                </a:effectLst>
                <a:latin typeface="+mj-lt"/>
              </a:rPr>
              <a:t>penyuburan</a:t>
            </a:r>
            <a:r>
              <a:rPr lang="en-US" sz="2600" b="1" dirty="0" smtClean="0">
                <a:ln>
                  <a:solidFill>
                    <a:schemeClr val="tx1"/>
                  </a:solidFill>
                </a:ln>
                <a:solidFill>
                  <a:srgbClr val="FFFFFF"/>
                </a:solidFill>
                <a:effectLst>
                  <a:glow rad="101600">
                    <a:schemeClr val="tx1">
                      <a:alpha val="60000"/>
                    </a:schemeClr>
                  </a:glow>
                </a:effectLst>
                <a:latin typeface="+mj-lt"/>
              </a:rPr>
              <a:t>/</a:t>
            </a:r>
            <a:r>
              <a:rPr lang="en-US" sz="2600" b="1" dirty="0" err="1" smtClean="0">
                <a:ln>
                  <a:solidFill>
                    <a:schemeClr val="tx1"/>
                  </a:solidFill>
                </a:ln>
                <a:solidFill>
                  <a:srgbClr val="FFFFFF"/>
                </a:solidFill>
                <a:effectLst>
                  <a:glow rad="101600">
                    <a:schemeClr val="tx1">
                      <a:alpha val="60000"/>
                    </a:schemeClr>
                  </a:glow>
                </a:effectLst>
                <a:latin typeface="+mj-lt"/>
              </a:rPr>
              <a:t>pemurnian</a:t>
            </a:r>
            <a:r>
              <a:rPr lang="en-US" sz="2600" b="1" dirty="0" smtClean="0">
                <a:ln>
                  <a:solidFill>
                    <a:schemeClr val="tx1"/>
                  </a:solidFill>
                </a:ln>
                <a:solidFill>
                  <a:srgbClr val="FFFFFF"/>
                </a:solidFill>
                <a:effectLst>
                  <a:glow rad="101600">
                    <a:schemeClr val="tx1">
                      <a:alpha val="60000"/>
                    </a:schemeClr>
                  </a:glow>
                </a:effectLst>
                <a:latin typeface="+mj-lt"/>
              </a:rPr>
              <a:t> </a:t>
            </a:r>
            <a:r>
              <a:rPr lang="en-US" sz="2600" b="1" dirty="0" err="1" smtClean="0">
                <a:ln>
                  <a:solidFill>
                    <a:schemeClr val="tx1"/>
                  </a:solidFill>
                </a:ln>
                <a:solidFill>
                  <a:srgbClr val="FFFFFF"/>
                </a:solidFill>
                <a:effectLst>
                  <a:glow rad="101600">
                    <a:schemeClr val="tx1">
                      <a:alpha val="60000"/>
                    </a:schemeClr>
                  </a:glow>
                </a:effectLst>
                <a:latin typeface="+mj-lt"/>
              </a:rPr>
              <a:t>diri</a:t>
            </a:r>
            <a:r>
              <a:rPr lang="en-US" sz="2600" b="1" dirty="0" smtClean="0">
                <a:ln>
                  <a:solidFill>
                    <a:schemeClr val="tx1"/>
                  </a:solidFill>
                </a:ln>
                <a:solidFill>
                  <a:srgbClr val="FFFFFF"/>
                </a:solidFill>
                <a:effectLst>
                  <a:glow rad="101600">
                    <a:schemeClr val="tx1">
                      <a:alpha val="60000"/>
                    </a:schemeClr>
                  </a:glow>
                </a:effectLst>
                <a:latin typeface="+mj-lt"/>
              </a:rPr>
              <a:t> </a:t>
            </a:r>
            <a:r>
              <a:rPr lang="en-US" sz="2600" b="1" dirty="0" err="1" smtClean="0">
                <a:ln>
                  <a:solidFill>
                    <a:schemeClr val="tx1"/>
                  </a:solidFill>
                </a:ln>
                <a:solidFill>
                  <a:srgbClr val="FFFFFF"/>
                </a:solidFill>
                <a:effectLst>
                  <a:glow rad="101600">
                    <a:schemeClr val="tx1">
                      <a:alpha val="60000"/>
                    </a:schemeClr>
                  </a:glow>
                </a:effectLst>
                <a:latin typeface="+mj-lt"/>
              </a:rPr>
              <a:t>insan</a:t>
            </a:r>
            <a:endParaRPr lang="en-US" sz="2600" b="1" dirty="0">
              <a:ln>
                <a:solidFill>
                  <a:schemeClr val="tx1"/>
                </a:solidFill>
              </a:ln>
              <a:solidFill>
                <a:srgbClr val="FFFFFF"/>
              </a:solidFill>
              <a:effectLst>
                <a:glow rad="101600">
                  <a:schemeClr val="tx1">
                    <a:alpha val="60000"/>
                  </a:schemeClr>
                </a:glow>
              </a:effectLst>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3" name="Rectangle 5"/>
          <p:cNvSpPr>
            <a:spLocks noChangeArrowheads="1"/>
          </p:cNvSpPr>
          <p:nvPr/>
        </p:nvSpPr>
        <p:spPr bwMode="auto">
          <a:xfrm>
            <a:off x="381000" y="174248"/>
            <a:ext cx="8382000" cy="892552"/>
          </a:xfrm>
          <a:prstGeom prst="rect">
            <a:avLst/>
          </a:prstGeom>
          <a:noFill/>
          <a:ln w="9525">
            <a:noFill/>
            <a:miter lim="800000"/>
            <a:headEnd/>
            <a:tailEnd/>
          </a:ln>
        </p:spPr>
        <p:txBody>
          <a:bodyPr wrap="square">
            <a:spAutoFit/>
          </a:bodyPr>
          <a:lstStyle/>
          <a:p>
            <a:pPr algn="ctr"/>
            <a:r>
              <a:rPr lang="en-US" sz="2600" b="1" dirty="0" smtClean="0">
                <a:solidFill>
                  <a:srgbClr val="FFFF00"/>
                </a:solidFill>
                <a:latin typeface="+mj-lt"/>
              </a:rPr>
              <a:t>Islam </a:t>
            </a:r>
            <a:r>
              <a:rPr lang="en-US" sz="2600" b="1" dirty="0" err="1" smtClean="0">
                <a:solidFill>
                  <a:srgbClr val="FFFF00"/>
                </a:solidFill>
                <a:latin typeface="+mj-lt"/>
              </a:rPr>
              <a:t>menjelaskan</a:t>
            </a:r>
            <a:r>
              <a:rPr lang="en-US" sz="2600" b="1" dirty="0" smtClean="0">
                <a:solidFill>
                  <a:srgbClr val="FFFF00"/>
                </a:solidFill>
                <a:latin typeface="+mj-lt"/>
              </a:rPr>
              <a:t> </a:t>
            </a:r>
            <a:r>
              <a:rPr lang="en-US" sz="2600" b="1" dirty="0" err="1" smtClean="0">
                <a:solidFill>
                  <a:srgbClr val="FFFF00"/>
                </a:solidFill>
                <a:latin typeface="+mj-lt"/>
              </a:rPr>
              <a:t>manusia</a:t>
            </a:r>
            <a:r>
              <a:rPr lang="en-US" sz="2600" b="1" dirty="0" smtClean="0">
                <a:solidFill>
                  <a:srgbClr val="FFFF00"/>
                </a:solidFill>
                <a:latin typeface="+mj-lt"/>
              </a:rPr>
              <a:t> </a:t>
            </a:r>
            <a:r>
              <a:rPr lang="en-US" sz="2600" b="1" dirty="0" err="1" smtClean="0">
                <a:solidFill>
                  <a:srgbClr val="FFFF00"/>
                </a:solidFill>
                <a:latin typeface="+mj-lt"/>
              </a:rPr>
              <a:t>terdiri</a:t>
            </a:r>
            <a:r>
              <a:rPr lang="en-US" sz="2600" b="1" dirty="0" smtClean="0">
                <a:solidFill>
                  <a:srgbClr val="FFFF00"/>
                </a:solidFill>
                <a:latin typeface="+mj-lt"/>
              </a:rPr>
              <a:t> </a:t>
            </a:r>
          </a:p>
          <a:p>
            <a:pPr algn="ctr"/>
            <a:r>
              <a:rPr lang="en-US" sz="2600" b="1" dirty="0" err="1" smtClean="0">
                <a:solidFill>
                  <a:srgbClr val="FFFF00"/>
                </a:solidFill>
                <a:latin typeface="+mj-lt"/>
              </a:rPr>
              <a:t>dari</a:t>
            </a:r>
            <a:r>
              <a:rPr lang="en-US" sz="2600" b="1" dirty="0" smtClean="0">
                <a:solidFill>
                  <a:srgbClr val="FFFF00"/>
                </a:solidFill>
                <a:latin typeface="+mj-lt"/>
              </a:rPr>
              <a:t> 2 </a:t>
            </a:r>
            <a:r>
              <a:rPr lang="en-US" sz="2600" b="1" dirty="0" err="1" smtClean="0">
                <a:solidFill>
                  <a:srgbClr val="FFFF00"/>
                </a:solidFill>
                <a:latin typeface="+mj-lt"/>
              </a:rPr>
              <a:t>unsur</a:t>
            </a:r>
            <a:r>
              <a:rPr lang="en-US" sz="2600" b="1" dirty="0" smtClean="0">
                <a:solidFill>
                  <a:srgbClr val="FFFF00"/>
                </a:solidFill>
                <a:latin typeface="+mj-lt"/>
              </a:rPr>
              <a:t> </a:t>
            </a:r>
            <a:r>
              <a:rPr lang="en-US" sz="2600" b="1" dirty="0" err="1" smtClean="0">
                <a:solidFill>
                  <a:srgbClr val="FFFF00"/>
                </a:solidFill>
                <a:latin typeface="+mj-lt"/>
              </a:rPr>
              <a:t>diri</a:t>
            </a:r>
            <a:r>
              <a:rPr lang="en-US" sz="2600" b="1" dirty="0" smtClean="0">
                <a:solidFill>
                  <a:srgbClr val="FFFF00"/>
                </a:solidFill>
                <a:latin typeface="+mj-lt"/>
              </a:rPr>
              <a:t>, </a:t>
            </a:r>
            <a:r>
              <a:rPr lang="en-US" sz="2600" b="1" dirty="0" err="1" smtClean="0">
                <a:solidFill>
                  <a:srgbClr val="FFFF00"/>
                </a:solidFill>
                <a:latin typeface="+mj-lt"/>
              </a:rPr>
              <a:t>iaitu</a:t>
            </a:r>
            <a:r>
              <a:rPr lang="en-US" sz="2600" b="1" dirty="0" smtClean="0">
                <a:solidFill>
                  <a:srgbClr val="FFFF00"/>
                </a:solidFill>
                <a:latin typeface="+mj-lt"/>
              </a:rPr>
              <a:t>:</a:t>
            </a:r>
            <a:endParaRPr lang="en-US" sz="2600" b="1" dirty="0">
              <a:solidFill>
                <a:schemeClr val="bg1"/>
              </a:solidFill>
              <a:latin typeface="+mj-lt"/>
            </a:endParaRPr>
          </a:p>
        </p:txBody>
      </p:sp>
      <p:sp>
        <p:nvSpPr>
          <p:cNvPr id="6" name="Rounded Rectangle 5"/>
          <p:cNvSpPr/>
          <p:nvPr/>
        </p:nvSpPr>
        <p:spPr>
          <a:xfrm>
            <a:off x="152400" y="1600200"/>
            <a:ext cx="4114800" cy="914400"/>
          </a:xfrm>
          <a:prstGeom prst="roundRect">
            <a:avLst/>
          </a:prstGeom>
          <a:solidFill>
            <a:srgbClr val="FF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effectLst>
                  <a:glow rad="101600">
                    <a:schemeClr val="tx1">
                      <a:alpha val="60000"/>
                    </a:schemeClr>
                  </a:glow>
                  <a:outerShdw blurRad="38100" dist="38100" dir="2700000" algn="tl">
                    <a:srgbClr val="000000">
                      <a:alpha val="43137"/>
                    </a:srgbClr>
                  </a:outerShdw>
                </a:effectLst>
              </a:rPr>
              <a:t>1) </a:t>
            </a:r>
            <a:r>
              <a:rPr lang="en-US" sz="3200" b="1" dirty="0" err="1" smtClean="0">
                <a:effectLst>
                  <a:glow rad="101600">
                    <a:schemeClr val="tx1">
                      <a:alpha val="60000"/>
                    </a:schemeClr>
                  </a:glow>
                  <a:outerShdw blurRad="38100" dist="38100" dir="2700000" algn="tl">
                    <a:srgbClr val="000000">
                      <a:alpha val="43137"/>
                    </a:srgbClr>
                  </a:outerShdw>
                </a:effectLst>
              </a:rPr>
              <a:t>Diri</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Jasmani</a:t>
            </a:r>
            <a:endParaRPr lang="en-US" sz="4000" b="1" dirty="0">
              <a:effectLst>
                <a:glow rad="101600">
                  <a:schemeClr val="tx1">
                    <a:alpha val="60000"/>
                  </a:schemeClr>
                </a:glow>
                <a:outerShdw blurRad="38100" dist="38100" dir="2700000" algn="tl">
                  <a:srgbClr val="000000">
                    <a:alpha val="43137"/>
                  </a:srgbClr>
                </a:outerShdw>
              </a:effectLst>
            </a:endParaRPr>
          </a:p>
        </p:txBody>
      </p:sp>
      <p:sp>
        <p:nvSpPr>
          <p:cNvPr id="7" name="Rectangle 6"/>
          <p:cNvSpPr/>
          <p:nvPr/>
        </p:nvSpPr>
        <p:spPr>
          <a:xfrm>
            <a:off x="1828800" y="2362200"/>
            <a:ext cx="6897890" cy="106680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3810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600" b="1" dirty="0" err="1" smtClean="0">
                <a:ln>
                  <a:solidFill>
                    <a:schemeClr val="tx1"/>
                  </a:solidFill>
                </a:ln>
                <a:solidFill>
                  <a:srgbClr val="FFFFFF"/>
                </a:solidFill>
                <a:effectLst>
                  <a:glow rad="101600">
                    <a:schemeClr val="tx1">
                      <a:alpha val="60000"/>
                    </a:schemeClr>
                  </a:glow>
                </a:effectLst>
                <a:latin typeface="+mj-lt"/>
              </a:rPr>
              <a:t>Emosi</a:t>
            </a:r>
            <a:r>
              <a:rPr lang="en-US" sz="2600" b="1" dirty="0" smtClean="0">
                <a:ln>
                  <a:solidFill>
                    <a:schemeClr val="tx1"/>
                  </a:solidFill>
                </a:ln>
                <a:solidFill>
                  <a:srgbClr val="FFFFFF"/>
                </a:solidFill>
                <a:effectLst>
                  <a:glow rad="101600">
                    <a:schemeClr val="tx1">
                      <a:alpha val="60000"/>
                    </a:schemeClr>
                  </a:glow>
                </a:effectLst>
                <a:latin typeface="+mj-lt"/>
              </a:rPr>
              <a:t> yang </a:t>
            </a:r>
            <a:r>
              <a:rPr lang="en-US" sz="2600" b="1" dirty="0" err="1" smtClean="0">
                <a:ln>
                  <a:solidFill>
                    <a:schemeClr val="tx1"/>
                  </a:solidFill>
                </a:ln>
                <a:solidFill>
                  <a:srgbClr val="FFFFFF"/>
                </a:solidFill>
                <a:effectLst>
                  <a:glow rad="101600">
                    <a:schemeClr val="tx1">
                      <a:alpha val="60000"/>
                    </a:schemeClr>
                  </a:glow>
                </a:effectLst>
                <a:latin typeface="+mj-lt"/>
              </a:rPr>
              <a:t>sentiasa</a:t>
            </a:r>
            <a:r>
              <a:rPr lang="en-US" sz="2600" b="1" dirty="0" smtClean="0">
                <a:ln>
                  <a:solidFill>
                    <a:schemeClr val="tx1"/>
                  </a:solidFill>
                </a:ln>
                <a:solidFill>
                  <a:srgbClr val="FFFFFF"/>
                </a:solidFill>
                <a:effectLst>
                  <a:glow rad="101600">
                    <a:schemeClr val="tx1">
                      <a:alpha val="60000"/>
                    </a:schemeClr>
                  </a:glow>
                </a:effectLst>
                <a:latin typeface="+mj-lt"/>
              </a:rPr>
              <a:t> </a:t>
            </a:r>
            <a:r>
              <a:rPr lang="en-US" sz="2600" b="1" dirty="0" err="1" smtClean="0">
                <a:ln>
                  <a:solidFill>
                    <a:schemeClr val="tx1"/>
                  </a:solidFill>
                </a:ln>
                <a:solidFill>
                  <a:srgbClr val="FFFFFF"/>
                </a:solidFill>
                <a:effectLst>
                  <a:glow rad="101600">
                    <a:schemeClr val="tx1">
                      <a:alpha val="60000"/>
                    </a:schemeClr>
                  </a:glow>
                </a:effectLst>
                <a:latin typeface="+mj-lt"/>
              </a:rPr>
              <a:t>berubah-ubah</a:t>
            </a:r>
            <a:endParaRPr lang="en-US" sz="2600" b="1" dirty="0">
              <a:ln>
                <a:solidFill>
                  <a:schemeClr val="tx1"/>
                </a:solidFill>
              </a:ln>
              <a:solidFill>
                <a:srgbClr val="FFFFFF"/>
              </a:solidFill>
              <a:effectLst>
                <a:glow rad="101600">
                  <a:schemeClr val="tx1">
                    <a:alpha val="60000"/>
                  </a:schemeClr>
                </a:glow>
              </a:effectLst>
              <a:latin typeface="+mj-lt"/>
            </a:endParaRPr>
          </a:p>
        </p:txBody>
      </p:sp>
      <p:sp>
        <p:nvSpPr>
          <p:cNvPr id="8" name="Rounded Rectangle 7"/>
          <p:cNvSpPr/>
          <p:nvPr/>
        </p:nvSpPr>
        <p:spPr>
          <a:xfrm>
            <a:off x="228600" y="3810000"/>
            <a:ext cx="4114800" cy="914400"/>
          </a:xfrm>
          <a:prstGeom prst="roundRect">
            <a:avLst/>
          </a:prstGeom>
          <a:solidFill>
            <a:srgbClr val="FF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effectLst>
                  <a:glow rad="101600">
                    <a:schemeClr val="tx1">
                      <a:alpha val="60000"/>
                    </a:schemeClr>
                  </a:glow>
                  <a:outerShdw blurRad="38100" dist="38100" dir="2700000" algn="tl">
                    <a:srgbClr val="000000">
                      <a:alpha val="43137"/>
                    </a:srgbClr>
                  </a:outerShdw>
                </a:effectLst>
              </a:rPr>
              <a:t>2) </a:t>
            </a:r>
            <a:r>
              <a:rPr lang="en-US" sz="3200" b="1" dirty="0" err="1" smtClean="0">
                <a:effectLst>
                  <a:glow rad="101600">
                    <a:schemeClr val="tx1">
                      <a:alpha val="60000"/>
                    </a:schemeClr>
                  </a:glow>
                  <a:outerShdw blurRad="38100" dist="38100" dir="2700000" algn="tl">
                    <a:srgbClr val="000000">
                      <a:alpha val="43137"/>
                    </a:srgbClr>
                  </a:outerShdw>
                </a:effectLst>
              </a:rPr>
              <a:t>Diri</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Rohani</a:t>
            </a:r>
            <a:endParaRPr lang="en-US" sz="4000" b="1" dirty="0">
              <a:effectLst>
                <a:glow rad="101600">
                  <a:schemeClr val="tx1">
                    <a:alpha val="60000"/>
                  </a:schemeClr>
                </a:glow>
                <a:outerShdw blurRad="38100" dist="38100" dir="2700000" algn="tl">
                  <a:srgbClr val="000000">
                    <a:alpha val="43137"/>
                  </a:srgbClr>
                </a:outerShdw>
              </a:effectLst>
            </a:endParaRPr>
          </a:p>
        </p:txBody>
      </p:sp>
      <p:sp>
        <p:nvSpPr>
          <p:cNvPr id="9" name="Rectangle 8"/>
          <p:cNvSpPr/>
          <p:nvPr/>
        </p:nvSpPr>
        <p:spPr>
          <a:xfrm>
            <a:off x="1905000" y="4572000"/>
            <a:ext cx="6897890" cy="137160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3810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600" b="1" dirty="0" err="1" smtClean="0">
                <a:ln>
                  <a:solidFill>
                    <a:schemeClr val="tx1"/>
                  </a:solidFill>
                </a:ln>
                <a:solidFill>
                  <a:srgbClr val="FFFFFF"/>
                </a:solidFill>
                <a:effectLst>
                  <a:glow rad="101600">
                    <a:schemeClr val="tx1">
                      <a:alpha val="60000"/>
                    </a:schemeClr>
                  </a:glow>
                </a:effectLst>
                <a:latin typeface="+mj-lt"/>
              </a:rPr>
              <a:t>Satu</a:t>
            </a:r>
            <a:r>
              <a:rPr lang="en-US" sz="2600" b="1" dirty="0" smtClean="0">
                <a:ln>
                  <a:solidFill>
                    <a:schemeClr val="tx1"/>
                  </a:solidFill>
                </a:ln>
                <a:solidFill>
                  <a:srgbClr val="FFFFFF"/>
                </a:solidFill>
                <a:effectLst>
                  <a:glow rad="101600">
                    <a:schemeClr val="tx1">
                      <a:alpha val="60000"/>
                    </a:schemeClr>
                  </a:glow>
                </a:effectLst>
                <a:latin typeface="+mj-lt"/>
              </a:rPr>
              <a:t> </a:t>
            </a:r>
            <a:r>
              <a:rPr lang="en-US" sz="2600" b="1" dirty="0" err="1" smtClean="0">
                <a:ln>
                  <a:solidFill>
                    <a:schemeClr val="tx1"/>
                  </a:solidFill>
                </a:ln>
                <a:solidFill>
                  <a:srgbClr val="FFFFFF"/>
                </a:solidFill>
                <a:effectLst>
                  <a:glow rad="101600">
                    <a:schemeClr val="tx1">
                      <a:alpha val="60000"/>
                    </a:schemeClr>
                  </a:glow>
                </a:effectLst>
                <a:latin typeface="+mj-lt"/>
              </a:rPr>
              <a:t>seni</a:t>
            </a:r>
            <a:r>
              <a:rPr lang="en-US" sz="2600" b="1" dirty="0" smtClean="0">
                <a:ln>
                  <a:solidFill>
                    <a:schemeClr val="tx1"/>
                  </a:solidFill>
                </a:ln>
                <a:solidFill>
                  <a:srgbClr val="FFFFFF"/>
                </a:solidFill>
                <a:effectLst>
                  <a:glow rad="101600">
                    <a:schemeClr val="tx1">
                      <a:alpha val="60000"/>
                    </a:schemeClr>
                  </a:glow>
                </a:effectLst>
                <a:latin typeface="+mj-lt"/>
              </a:rPr>
              <a:t> (al-</a:t>
            </a:r>
            <a:r>
              <a:rPr lang="en-US" sz="2600" b="1" dirty="0" err="1" smtClean="0">
                <a:ln>
                  <a:solidFill>
                    <a:schemeClr val="tx1"/>
                  </a:solidFill>
                </a:ln>
                <a:solidFill>
                  <a:srgbClr val="FFFFFF"/>
                </a:solidFill>
                <a:effectLst>
                  <a:glow rad="101600">
                    <a:schemeClr val="tx1">
                      <a:alpha val="60000"/>
                    </a:schemeClr>
                  </a:glow>
                </a:effectLst>
                <a:latin typeface="+mj-lt"/>
              </a:rPr>
              <a:t>latifah</a:t>
            </a:r>
            <a:r>
              <a:rPr lang="en-US" sz="2600" b="1" dirty="0" smtClean="0">
                <a:ln>
                  <a:solidFill>
                    <a:schemeClr val="tx1"/>
                  </a:solidFill>
                </a:ln>
                <a:solidFill>
                  <a:srgbClr val="FFFFFF"/>
                </a:solidFill>
                <a:effectLst>
                  <a:glow rad="101600">
                    <a:schemeClr val="tx1">
                      <a:alpha val="60000"/>
                    </a:schemeClr>
                  </a:glow>
                </a:effectLst>
                <a:latin typeface="+mj-lt"/>
              </a:rPr>
              <a:t> al-</a:t>
            </a:r>
            <a:r>
              <a:rPr lang="en-US" sz="2600" b="1" dirty="0" err="1" smtClean="0">
                <a:ln>
                  <a:solidFill>
                    <a:schemeClr val="tx1"/>
                  </a:solidFill>
                </a:ln>
                <a:solidFill>
                  <a:srgbClr val="FFFFFF"/>
                </a:solidFill>
                <a:effectLst>
                  <a:glow rad="101600">
                    <a:schemeClr val="tx1">
                      <a:alpha val="60000"/>
                    </a:schemeClr>
                  </a:glow>
                </a:effectLst>
                <a:latin typeface="+mj-lt"/>
              </a:rPr>
              <a:t>ruhaniyyah</a:t>
            </a:r>
            <a:r>
              <a:rPr lang="en-US" sz="2600" b="1" dirty="0" smtClean="0">
                <a:ln>
                  <a:solidFill>
                    <a:schemeClr val="tx1"/>
                  </a:solidFill>
                </a:ln>
                <a:solidFill>
                  <a:srgbClr val="FFFFFF"/>
                </a:solidFill>
                <a:effectLst>
                  <a:glow rad="101600">
                    <a:schemeClr val="tx1">
                      <a:alpha val="60000"/>
                    </a:schemeClr>
                  </a:glow>
                </a:effectLst>
                <a:latin typeface="+mj-lt"/>
              </a:rPr>
              <a:t>) yang </a:t>
            </a:r>
            <a:r>
              <a:rPr lang="en-US" sz="2600" b="1" dirty="0" err="1" smtClean="0">
                <a:ln>
                  <a:solidFill>
                    <a:schemeClr val="tx1"/>
                  </a:solidFill>
                </a:ln>
                <a:solidFill>
                  <a:srgbClr val="FFFFFF"/>
                </a:solidFill>
                <a:effectLst>
                  <a:glow rad="101600">
                    <a:schemeClr val="tx1">
                      <a:alpha val="60000"/>
                    </a:schemeClr>
                  </a:glow>
                </a:effectLst>
                <a:latin typeface="+mj-lt"/>
              </a:rPr>
              <a:t>kekal</a:t>
            </a:r>
            <a:r>
              <a:rPr lang="en-US" sz="2600" b="1" dirty="0" smtClean="0">
                <a:ln>
                  <a:solidFill>
                    <a:schemeClr val="tx1"/>
                  </a:solidFill>
                </a:ln>
                <a:solidFill>
                  <a:srgbClr val="FFFFFF"/>
                </a:solidFill>
                <a:effectLst>
                  <a:glow rad="101600">
                    <a:schemeClr val="tx1">
                      <a:alpha val="60000"/>
                    </a:schemeClr>
                  </a:glow>
                </a:effectLst>
                <a:latin typeface="+mj-lt"/>
              </a:rPr>
              <a:t>, </a:t>
            </a:r>
            <a:r>
              <a:rPr lang="en-US" sz="2600" b="1" dirty="0" err="1" smtClean="0">
                <a:ln>
                  <a:solidFill>
                    <a:schemeClr val="tx1"/>
                  </a:solidFill>
                </a:ln>
                <a:solidFill>
                  <a:srgbClr val="FFFFFF"/>
                </a:solidFill>
                <a:effectLst>
                  <a:glow rad="101600">
                    <a:schemeClr val="tx1">
                      <a:alpha val="60000"/>
                    </a:schemeClr>
                  </a:glow>
                </a:effectLst>
                <a:latin typeface="+mj-lt"/>
              </a:rPr>
              <a:t>tidak</a:t>
            </a:r>
            <a:r>
              <a:rPr lang="en-US" sz="2600" b="1" dirty="0" smtClean="0">
                <a:ln>
                  <a:solidFill>
                    <a:schemeClr val="tx1"/>
                  </a:solidFill>
                </a:ln>
                <a:solidFill>
                  <a:srgbClr val="FFFFFF"/>
                </a:solidFill>
                <a:effectLst>
                  <a:glow rad="101600">
                    <a:schemeClr val="tx1">
                      <a:alpha val="60000"/>
                    </a:schemeClr>
                  </a:glow>
                </a:effectLst>
                <a:latin typeface="+mj-lt"/>
              </a:rPr>
              <a:t> </a:t>
            </a:r>
            <a:r>
              <a:rPr lang="en-US" sz="2600" b="1" dirty="0" err="1" smtClean="0">
                <a:ln>
                  <a:solidFill>
                    <a:schemeClr val="tx1"/>
                  </a:solidFill>
                </a:ln>
                <a:solidFill>
                  <a:srgbClr val="FFFFFF"/>
                </a:solidFill>
                <a:effectLst>
                  <a:glow rad="101600">
                    <a:schemeClr val="tx1">
                      <a:alpha val="60000"/>
                    </a:schemeClr>
                  </a:glow>
                </a:effectLst>
                <a:latin typeface="+mj-lt"/>
              </a:rPr>
              <a:t>boleh</a:t>
            </a:r>
            <a:r>
              <a:rPr lang="en-US" sz="2600" b="1" dirty="0" smtClean="0">
                <a:ln>
                  <a:solidFill>
                    <a:schemeClr val="tx1"/>
                  </a:solidFill>
                </a:ln>
                <a:solidFill>
                  <a:srgbClr val="FFFFFF"/>
                </a:solidFill>
                <a:effectLst>
                  <a:glow rad="101600">
                    <a:schemeClr val="tx1">
                      <a:alpha val="60000"/>
                    </a:schemeClr>
                  </a:glow>
                </a:effectLst>
                <a:latin typeface="+mj-lt"/>
              </a:rPr>
              <a:t> </a:t>
            </a:r>
            <a:r>
              <a:rPr lang="en-US" sz="2600" b="1" dirty="0" err="1" smtClean="0">
                <a:ln>
                  <a:solidFill>
                    <a:schemeClr val="tx1"/>
                  </a:solidFill>
                </a:ln>
                <a:solidFill>
                  <a:srgbClr val="FFFFFF"/>
                </a:solidFill>
                <a:effectLst>
                  <a:glow rad="101600">
                    <a:schemeClr val="tx1">
                      <a:alpha val="60000"/>
                    </a:schemeClr>
                  </a:glow>
                </a:effectLst>
                <a:latin typeface="+mj-lt"/>
              </a:rPr>
              <a:t>diukur</a:t>
            </a:r>
            <a:r>
              <a:rPr lang="en-US" sz="2600" b="1" dirty="0" smtClean="0">
                <a:ln>
                  <a:solidFill>
                    <a:schemeClr val="tx1"/>
                  </a:solidFill>
                </a:ln>
                <a:solidFill>
                  <a:srgbClr val="FFFFFF"/>
                </a:solidFill>
                <a:effectLst>
                  <a:glow rad="101600">
                    <a:schemeClr val="tx1">
                      <a:alpha val="60000"/>
                    </a:schemeClr>
                  </a:glow>
                </a:effectLst>
                <a:latin typeface="+mj-lt"/>
              </a:rPr>
              <a:t>, </a:t>
            </a:r>
            <a:r>
              <a:rPr lang="en-US" sz="2600" b="1" dirty="0" err="1" smtClean="0">
                <a:ln>
                  <a:solidFill>
                    <a:schemeClr val="tx1"/>
                  </a:solidFill>
                </a:ln>
                <a:solidFill>
                  <a:srgbClr val="FFFFFF"/>
                </a:solidFill>
                <a:effectLst>
                  <a:glow rad="101600">
                    <a:schemeClr val="tx1">
                      <a:alpha val="60000"/>
                    </a:schemeClr>
                  </a:glow>
                </a:effectLst>
                <a:latin typeface="+mj-lt"/>
              </a:rPr>
              <a:t>tempat</a:t>
            </a:r>
            <a:r>
              <a:rPr lang="en-US" sz="2600" b="1" dirty="0" smtClean="0">
                <a:ln>
                  <a:solidFill>
                    <a:schemeClr val="tx1"/>
                  </a:solidFill>
                </a:ln>
                <a:solidFill>
                  <a:srgbClr val="FFFFFF"/>
                </a:solidFill>
                <a:effectLst>
                  <a:glow rad="101600">
                    <a:schemeClr val="tx1">
                      <a:alpha val="60000"/>
                    </a:schemeClr>
                  </a:glow>
                </a:effectLst>
                <a:latin typeface="+mj-lt"/>
              </a:rPr>
              <a:t> </a:t>
            </a:r>
            <a:r>
              <a:rPr lang="en-US" sz="2600" b="1" dirty="0" err="1" smtClean="0">
                <a:ln>
                  <a:solidFill>
                    <a:schemeClr val="tx1"/>
                  </a:solidFill>
                </a:ln>
                <a:solidFill>
                  <a:srgbClr val="FFFFFF"/>
                </a:solidFill>
                <a:effectLst>
                  <a:glow rad="101600">
                    <a:schemeClr val="tx1">
                      <a:alpha val="60000"/>
                    </a:schemeClr>
                  </a:glow>
                </a:effectLst>
                <a:latin typeface="+mj-lt"/>
              </a:rPr>
              <a:t>dan</a:t>
            </a:r>
            <a:r>
              <a:rPr lang="en-US" sz="2600" b="1" dirty="0" smtClean="0">
                <a:ln>
                  <a:solidFill>
                    <a:schemeClr val="tx1"/>
                  </a:solidFill>
                </a:ln>
                <a:solidFill>
                  <a:srgbClr val="FFFFFF"/>
                </a:solidFill>
                <a:effectLst>
                  <a:glow rad="101600">
                    <a:schemeClr val="tx1">
                      <a:alpha val="60000"/>
                    </a:schemeClr>
                  </a:glow>
                </a:effectLst>
                <a:latin typeface="+mj-lt"/>
              </a:rPr>
              <a:t> </a:t>
            </a:r>
            <a:r>
              <a:rPr lang="en-US" sz="2600" b="1" dirty="0" err="1" smtClean="0">
                <a:ln>
                  <a:solidFill>
                    <a:schemeClr val="tx1"/>
                  </a:solidFill>
                </a:ln>
                <a:solidFill>
                  <a:srgbClr val="FFFFFF"/>
                </a:solidFill>
                <a:effectLst>
                  <a:glow rad="101600">
                    <a:schemeClr val="tx1">
                      <a:alpha val="60000"/>
                    </a:schemeClr>
                  </a:glow>
                </a:effectLst>
                <a:latin typeface="+mj-lt"/>
              </a:rPr>
              <a:t>kuantiti</a:t>
            </a:r>
            <a:endParaRPr lang="en-US" sz="2600" b="1" dirty="0">
              <a:ln>
                <a:solidFill>
                  <a:schemeClr val="tx1"/>
                </a:solidFill>
              </a:ln>
              <a:solidFill>
                <a:srgbClr val="FFFFFF"/>
              </a:solidFill>
              <a:effectLst>
                <a:glow rad="101600">
                  <a:schemeClr val="tx1">
                    <a:alpha val="60000"/>
                  </a:schemeClr>
                </a:glow>
              </a:effectLst>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7" name="TextBox 6"/>
          <p:cNvSpPr txBox="1">
            <a:spLocks noChangeArrowheads="1"/>
          </p:cNvSpPr>
          <p:nvPr/>
        </p:nvSpPr>
        <p:spPr bwMode="auto">
          <a:xfrm>
            <a:off x="228600" y="228600"/>
            <a:ext cx="8534709" cy="954107"/>
          </a:xfrm>
          <a:prstGeom prst="rect">
            <a:avLst/>
          </a:prstGeom>
          <a:noFill/>
          <a:ln w="9525">
            <a:noFill/>
            <a:miter lim="800000"/>
            <a:headEnd/>
            <a:tailEnd/>
          </a:ln>
        </p:spPr>
        <p:txBody>
          <a:bodyPr wrap="none">
            <a:spAutoFit/>
          </a:bodyPr>
          <a:lstStyle/>
          <a:p>
            <a:pPr algn="ctr"/>
            <a:r>
              <a:rPr lang="en-US" sz="2800" b="1" dirty="0" err="1" smtClean="0">
                <a:solidFill>
                  <a:srgbClr val="FFFF00"/>
                </a:solidFill>
                <a:latin typeface="Verdana" pitchFamily="34" charset="0"/>
              </a:rPr>
              <a:t>Masalah</a:t>
            </a:r>
            <a:r>
              <a:rPr lang="en-US" sz="2800" b="1" dirty="0" smtClean="0">
                <a:solidFill>
                  <a:srgbClr val="FFFF00"/>
                </a:solidFill>
                <a:latin typeface="Verdana" pitchFamily="34" charset="0"/>
              </a:rPr>
              <a:t> moral </a:t>
            </a:r>
            <a:r>
              <a:rPr lang="en-US" sz="2800" b="1" dirty="0" err="1" smtClean="0">
                <a:solidFill>
                  <a:srgbClr val="FFFF00"/>
                </a:solidFill>
                <a:latin typeface="Verdana" pitchFamily="34" charset="0"/>
              </a:rPr>
              <a:t>masyarakat</a:t>
            </a:r>
            <a:r>
              <a:rPr lang="en-US" sz="2800" b="1" dirty="0" smtClean="0">
                <a:solidFill>
                  <a:srgbClr val="FFFF00"/>
                </a:solidFill>
                <a:latin typeface="Verdana" pitchFamily="34" charset="0"/>
              </a:rPr>
              <a:t> </a:t>
            </a:r>
            <a:r>
              <a:rPr lang="en-US" sz="2800" b="1" dirty="0" err="1" smtClean="0">
                <a:solidFill>
                  <a:srgbClr val="FFFF00"/>
                </a:solidFill>
                <a:latin typeface="Verdana" pitchFamily="34" charset="0"/>
              </a:rPr>
              <a:t>pada</a:t>
            </a:r>
            <a:r>
              <a:rPr lang="en-US" sz="2800" b="1" dirty="0" smtClean="0">
                <a:solidFill>
                  <a:srgbClr val="FFFF00"/>
                </a:solidFill>
                <a:latin typeface="Verdana" pitchFamily="34" charset="0"/>
              </a:rPr>
              <a:t> </a:t>
            </a:r>
            <a:r>
              <a:rPr lang="en-US" sz="2800" b="1" dirty="0" err="1" smtClean="0">
                <a:solidFill>
                  <a:srgbClr val="FFFF00"/>
                </a:solidFill>
                <a:latin typeface="Verdana" pitchFamily="34" charset="0"/>
              </a:rPr>
              <a:t>hari</a:t>
            </a:r>
            <a:r>
              <a:rPr lang="en-US" sz="2800" b="1" dirty="0" smtClean="0">
                <a:solidFill>
                  <a:srgbClr val="FFFF00"/>
                </a:solidFill>
                <a:latin typeface="Verdana" pitchFamily="34" charset="0"/>
              </a:rPr>
              <a:t> </a:t>
            </a:r>
            <a:r>
              <a:rPr lang="en-US" sz="2800" b="1" dirty="0" err="1" smtClean="0">
                <a:solidFill>
                  <a:srgbClr val="FFFF00"/>
                </a:solidFill>
                <a:latin typeface="Verdana" pitchFamily="34" charset="0"/>
              </a:rPr>
              <a:t>ini</a:t>
            </a:r>
            <a:r>
              <a:rPr lang="en-US" sz="2800" b="1" dirty="0" smtClean="0">
                <a:solidFill>
                  <a:srgbClr val="FFFF00"/>
                </a:solidFill>
                <a:latin typeface="Verdana" pitchFamily="34" charset="0"/>
              </a:rPr>
              <a:t>, </a:t>
            </a:r>
          </a:p>
          <a:p>
            <a:pPr algn="ctr"/>
            <a:r>
              <a:rPr lang="en-US" sz="2800" b="1" dirty="0" err="1" smtClean="0">
                <a:solidFill>
                  <a:srgbClr val="FFFF00"/>
                </a:solidFill>
                <a:latin typeface="Verdana" pitchFamily="34" charset="0"/>
              </a:rPr>
              <a:t>iaitu</a:t>
            </a:r>
            <a:r>
              <a:rPr lang="en-US" sz="2800" b="1" dirty="0" smtClean="0">
                <a:solidFill>
                  <a:srgbClr val="FFFF00"/>
                </a:solidFill>
                <a:latin typeface="Verdana" pitchFamily="34" charset="0"/>
              </a:rPr>
              <a:t> :</a:t>
            </a:r>
            <a:endParaRPr lang="en-US" sz="2800" b="1" dirty="0">
              <a:solidFill>
                <a:srgbClr val="FFFF00"/>
              </a:solidFill>
              <a:latin typeface="Verdana" pitchFamily="34" charset="0"/>
            </a:endParaRPr>
          </a:p>
        </p:txBody>
      </p:sp>
      <p:sp>
        <p:nvSpPr>
          <p:cNvPr id="6" name="Rounded Rectangle 5"/>
          <p:cNvSpPr/>
          <p:nvPr/>
        </p:nvSpPr>
        <p:spPr>
          <a:xfrm>
            <a:off x="533400" y="1569156"/>
            <a:ext cx="8382000" cy="2317044"/>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600" b="1" dirty="0" err="1" smtClean="0">
                <a:solidFill>
                  <a:srgbClr val="FFFFFF"/>
                </a:solidFill>
                <a:effectLst>
                  <a:glow rad="101600">
                    <a:schemeClr val="tx1">
                      <a:alpha val="60000"/>
                    </a:schemeClr>
                  </a:glow>
                </a:effectLst>
                <a:latin typeface="+mj-lt"/>
              </a:rPr>
              <a:t>Pengaruh</a:t>
            </a:r>
            <a:r>
              <a:rPr lang="en-US" sz="2600" b="1" dirty="0" smtClean="0">
                <a:solidFill>
                  <a:srgbClr val="FFFFFF"/>
                </a:solidFill>
                <a:effectLst>
                  <a:glow rad="101600">
                    <a:schemeClr val="tx1">
                      <a:alpha val="60000"/>
                    </a:schemeClr>
                  </a:glow>
                </a:effectLst>
                <a:latin typeface="+mj-lt"/>
              </a:rPr>
              <a:t> </a:t>
            </a:r>
            <a:r>
              <a:rPr lang="en-US" sz="2600" b="1" dirty="0" err="1" smtClean="0">
                <a:solidFill>
                  <a:srgbClr val="FFFFFF"/>
                </a:solidFill>
                <a:effectLst>
                  <a:glow rad="101600">
                    <a:schemeClr val="tx1">
                      <a:alpha val="60000"/>
                    </a:schemeClr>
                  </a:glow>
                </a:effectLst>
                <a:latin typeface="+mj-lt"/>
              </a:rPr>
              <a:t>budaya</a:t>
            </a:r>
            <a:r>
              <a:rPr lang="en-US" sz="2600" b="1" dirty="0" smtClean="0">
                <a:solidFill>
                  <a:srgbClr val="FFFFFF"/>
                </a:solidFill>
                <a:effectLst>
                  <a:glow rad="101600">
                    <a:schemeClr val="tx1">
                      <a:alpha val="60000"/>
                    </a:schemeClr>
                  </a:glow>
                </a:effectLst>
                <a:latin typeface="+mj-lt"/>
              </a:rPr>
              <a:t> </a:t>
            </a:r>
            <a:r>
              <a:rPr lang="en-US" sz="2600" b="1" dirty="0" err="1" smtClean="0">
                <a:solidFill>
                  <a:srgbClr val="FFFFFF"/>
                </a:solidFill>
                <a:effectLst>
                  <a:glow rad="101600">
                    <a:schemeClr val="tx1">
                      <a:alpha val="60000"/>
                    </a:schemeClr>
                  </a:glow>
                </a:effectLst>
                <a:latin typeface="+mj-lt"/>
              </a:rPr>
              <a:t>hedonisme</a:t>
            </a:r>
            <a:r>
              <a:rPr lang="en-US" sz="2600" b="1" dirty="0" smtClean="0">
                <a:solidFill>
                  <a:srgbClr val="FFFFFF"/>
                </a:solidFill>
                <a:effectLst>
                  <a:glow rad="101600">
                    <a:schemeClr val="tx1">
                      <a:alpha val="60000"/>
                    </a:schemeClr>
                  </a:glow>
                </a:effectLst>
                <a:latin typeface="+mj-lt"/>
              </a:rPr>
              <a:t>(</a:t>
            </a:r>
            <a:r>
              <a:rPr lang="en-US" sz="2600" b="1" dirty="0" err="1" smtClean="0">
                <a:solidFill>
                  <a:srgbClr val="FFFFFF"/>
                </a:solidFill>
                <a:effectLst>
                  <a:glow rad="101600">
                    <a:schemeClr val="tx1">
                      <a:alpha val="60000"/>
                    </a:schemeClr>
                  </a:glow>
                </a:effectLst>
                <a:latin typeface="+mj-lt"/>
              </a:rPr>
              <a:t>hiburan</a:t>
            </a:r>
            <a:r>
              <a:rPr lang="en-US" sz="2600" b="1" dirty="0" smtClean="0">
                <a:solidFill>
                  <a:srgbClr val="FFFFFF"/>
                </a:solidFill>
                <a:effectLst>
                  <a:glow rad="101600">
                    <a:schemeClr val="tx1">
                      <a:alpha val="60000"/>
                    </a:schemeClr>
                  </a:glow>
                </a:effectLst>
                <a:latin typeface="+mj-lt"/>
              </a:rPr>
              <a:t> </a:t>
            </a:r>
            <a:r>
              <a:rPr lang="en-US" sz="2600" b="1" dirty="0" err="1" smtClean="0">
                <a:solidFill>
                  <a:srgbClr val="FFFFFF"/>
                </a:solidFill>
                <a:effectLst>
                  <a:glow rad="101600">
                    <a:schemeClr val="tx1">
                      <a:alpha val="60000"/>
                    </a:schemeClr>
                  </a:glow>
                </a:effectLst>
                <a:latin typeface="+mj-lt"/>
              </a:rPr>
              <a:t>melampau</a:t>
            </a:r>
            <a:r>
              <a:rPr lang="en-US" sz="2600" b="1" dirty="0" smtClean="0">
                <a:solidFill>
                  <a:srgbClr val="FFFFFF"/>
                </a:solidFill>
                <a:effectLst>
                  <a:glow rad="101600">
                    <a:schemeClr val="tx1">
                      <a:alpha val="60000"/>
                    </a:schemeClr>
                  </a:glow>
                </a:effectLst>
                <a:latin typeface="+mj-lt"/>
              </a:rPr>
              <a:t>)</a:t>
            </a:r>
            <a:r>
              <a:rPr lang="en-US" sz="2800" b="1" dirty="0" smtClean="0">
                <a:solidFill>
                  <a:srgbClr val="FFFFFF"/>
                </a:solidFill>
                <a:effectLst>
                  <a:glow rad="101600">
                    <a:schemeClr val="tx1">
                      <a:alpha val="60000"/>
                    </a:schemeClr>
                  </a:glow>
                </a:effectLst>
              </a:rPr>
              <a:t> </a:t>
            </a:r>
            <a:r>
              <a:rPr lang="en-US" sz="2800" b="1" dirty="0" err="1" smtClean="0">
                <a:solidFill>
                  <a:srgbClr val="FFFFFF"/>
                </a:solidFill>
                <a:effectLst>
                  <a:glow rad="101600">
                    <a:schemeClr val="tx1">
                      <a:alpha val="60000"/>
                    </a:schemeClr>
                  </a:glow>
                </a:effectLst>
              </a:rPr>
              <a:t>Mengagung-agungkan</a:t>
            </a:r>
            <a:r>
              <a:rPr lang="en-US" sz="2800" b="1" dirty="0" smtClean="0">
                <a:solidFill>
                  <a:srgbClr val="FFFFFF"/>
                </a:solidFill>
                <a:effectLst>
                  <a:glow rad="101600">
                    <a:schemeClr val="tx1">
                      <a:alpha val="60000"/>
                    </a:schemeClr>
                  </a:glow>
                </a:effectLst>
              </a:rPr>
              <a:t> </a:t>
            </a:r>
            <a:r>
              <a:rPr lang="en-US" sz="2800" b="1" dirty="0" err="1" smtClean="0">
                <a:solidFill>
                  <a:srgbClr val="FFFFFF"/>
                </a:solidFill>
                <a:effectLst>
                  <a:glow rad="101600">
                    <a:schemeClr val="tx1">
                      <a:alpha val="60000"/>
                    </a:schemeClr>
                  </a:glow>
                </a:effectLst>
              </a:rPr>
              <a:t>bidang</a:t>
            </a:r>
            <a:r>
              <a:rPr lang="en-US" sz="2800" b="1" dirty="0" smtClean="0">
                <a:solidFill>
                  <a:srgbClr val="FFFFFF"/>
                </a:solidFill>
                <a:effectLst>
                  <a:glow rad="101600">
                    <a:schemeClr val="tx1">
                      <a:alpha val="60000"/>
                    </a:schemeClr>
                  </a:glow>
                </a:effectLst>
              </a:rPr>
              <a:t> </a:t>
            </a:r>
            <a:r>
              <a:rPr lang="en-US" sz="2800" b="1" dirty="0" err="1" smtClean="0">
                <a:solidFill>
                  <a:srgbClr val="FFFFFF"/>
                </a:solidFill>
                <a:effectLst>
                  <a:glow rad="101600">
                    <a:schemeClr val="tx1">
                      <a:alpha val="60000"/>
                    </a:schemeClr>
                  </a:glow>
                </a:effectLst>
              </a:rPr>
              <a:t>sains</a:t>
            </a:r>
            <a:r>
              <a:rPr lang="en-US" sz="2800" b="1" dirty="0" smtClean="0">
                <a:solidFill>
                  <a:srgbClr val="FFFFFF"/>
                </a:solidFill>
                <a:effectLst>
                  <a:glow rad="101600">
                    <a:schemeClr val="tx1">
                      <a:alpha val="60000"/>
                    </a:schemeClr>
                  </a:glow>
                </a:effectLst>
              </a:rPr>
              <a:t>, </a:t>
            </a:r>
            <a:r>
              <a:rPr lang="en-US" sz="2800" b="1" dirty="0" err="1" smtClean="0">
                <a:solidFill>
                  <a:srgbClr val="FFFFFF"/>
                </a:solidFill>
                <a:effectLst>
                  <a:glow rad="101600">
                    <a:schemeClr val="tx1">
                      <a:alpha val="60000"/>
                    </a:schemeClr>
                  </a:glow>
                </a:effectLst>
              </a:rPr>
              <a:t>ekonomi</a:t>
            </a:r>
            <a:r>
              <a:rPr lang="en-US" sz="2800" b="1" dirty="0" smtClean="0">
                <a:solidFill>
                  <a:srgbClr val="FFFFFF"/>
                </a:solidFill>
                <a:effectLst>
                  <a:glow rad="101600">
                    <a:schemeClr val="tx1">
                      <a:alpha val="60000"/>
                    </a:schemeClr>
                  </a:glow>
                </a:effectLst>
              </a:rPr>
              <a:t>, </a:t>
            </a:r>
            <a:r>
              <a:rPr lang="en-US" sz="2800" b="1" dirty="0" err="1" smtClean="0">
                <a:solidFill>
                  <a:srgbClr val="FFFFFF"/>
                </a:solidFill>
                <a:effectLst>
                  <a:glow rad="101600">
                    <a:schemeClr val="tx1">
                      <a:alpha val="60000"/>
                    </a:schemeClr>
                  </a:glow>
                </a:effectLst>
              </a:rPr>
              <a:t>pengurusan</a:t>
            </a:r>
            <a:r>
              <a:rPr lang="en-US" sz="2800" b="1" dirty="0" smtClean="0">
                <a:solidFill>
                  <a:srgbClr val="FFFFFF"/>
                </a:solidFill>
                <a:effectLst>
                  <a:glow rad="101600">
                    <a:schemeClr val="tx1">
                      <a:alpha val="60000"/>
                    </a:schemeClr>
                  </a:glow>
                </a:effectLst>
              </a:rPr>
              <a:t>, IT </a:t>
            </a:r>
            <a:r>
              <a:rPr lang="en-US" sz="2800" b="1" dirty="0" err="1" smtClean="0">
                <a:solidFill>
                  <a:srgbClr val="FFFFFF"/>
                </a:solidFill>
                <a:effectLst>
                  <a:glow rad="101600">
                    <a:schemeClr val="tx1">
                      <a:alpha val="60000"/>
                    </a:schemeClr>
                  </a:glow>
                </a:effectLst>
              </a:rPr>
              <a:t>dan</a:t>
            </a:r>
            <a:r>
              <a:rPr lang="en-US" sz="2800" b="1" dirty="0" smtClean="0">
                <a:solidFill>
                  <a:srgbClr val="FFFFFF"/>
                </a:solidFill>
                <a:effectLst>
                  <a:glow rad="101600">
                    <a:schemeClr val="tx1">
                      <a:alpha val="60000"/>
                    </a:schemeClr>
                  </a:glow>
                </a:effectLst>
              </a:rPr>
              <a:t> </a:t>
            </a:r>
            <a:r>
              <a:rPr lang="en-US" sz="2800" b="1" dirty="0" err="1" smtClean="0">
                <a:solidFill>
                  <a:srgbClr val="FFFFFF"/>
                </a:solidFill>
                <a:effectLst>
                  <a:glow rad="101600">
                    <a:schemeClr val="tx1">
                      <a:alpha val="60000"/>
                    </a:schemeClr>
                  </a:glow>
                </a:effectLst>
              </a:rPr>
              <a:t>teknologi</a:t>
            </a:r>
            <a:endParaRPr lang="en-US" sz="2800" b="1" dirty="0" smtClean="0">
              <a:solidFill>
                <a:srgbClr val="FFFFFF"/>
              </a:solidFill>
              <a:effectLst>
                <a:glow rad="101600">
                  <a:schemeClr val="tx1">
                    <a:alpha val="60000"/>
                  </a:schemeClr>
                </a:glow>
              </a:effectLst>
            </a:endParaRPr>
          </a:p>
          <a:p>
            <a:pPr algn="ctr"/>
            <a:endParaRPr lang="en-US" sz="2600" b="1" dirty="0">
              <a:solidFill>
                <a:srgbClr val="FFFFFF"/>
              </a:solidFill>
              <a:effectLst>
                <a:glow rad="101600">
                  <a:schemeClr val="tx1">
                    <a:alpha val="60000"/>
                  </a:schemeClr>
                </a:glow>
              </a:effectLst>
              <a:latin typeface="+mj-lt"/>
            </a:endParaRPr>
          </a:p>
        </p:txBody>
      </p:sp>
      <p:sp>
        <p:nvSpPr>
          <p:cNvPr id="7" name="Rounded Rectangle 5"/>
          <p:cNvSpPr/>
          <p:nvPr/>
        </p:nvSpPr>
        <p:spPr>
          <a:xfrm>
            <a:off x="575732" y="4114800"/>
            <a:ext cx="8263468" cy="91440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600" b="1" dirty="0" err="1" smtClean="0">
                <a:solidFill>
                  <a:srgbClr val="FFFFFF"/>
                </a:solidFill>
                <a:effectLst>
                  <a:glow rad="101600">
                    <a:schemeClr val="tx1">
                      <a:alpha val="60000"/>
                    </a:schemeClr>
                  </a:glow>
                </a:effectLst>
                <a:latin typeface="+mj-lt"/>
              </a:rPr>
              <a:t>Pengabaian</a:t>
            </a:r>
            <a:r>
              <a:rPr lang="en-US" sz="2600" b="1" dirty="0" smtClean="0">
                <a:solidFill>
                  <a:srgbClr val="FFFFFF"/>
                </a:solidFill>
                <a:effectLst>
                  <a:glow rad="101600">
                    <a:schemeClr val="tx1">
                      <a:alpha val="60000"/>
                    </a:schemeClr>
                  </a:glow>
                </a:effectLst>
                <a:latin typeface="+mj-lt"/>
              </a:rPr>
              <a:t> </a:t>
            </a:r>
            <a:r>
              <a:rPr lang="en-US" sz="2600" b="1" dirty="0" err="1" smtClean="0">
                <a:solidFill>
                  <a:srgbClr val="FFFFFF"/>
                </a:solidFill>
                <a:effectLst>
                  <a:glow rad="101600">
                    <a:schemeClr val="tx1">
                      <a:alpha val="60000"/>
                    </a:schemeClr>
                  </a:glow>
                </a:effectLst>
                <a:latin typeface="+mj-lt"/>
              </a:rPr>
              <a:t>kepada</a:t>
            </a:r>
            <a:r>
              <a:rPr lang="en-US" sz="2600" b="1" dirty="0" smtClean="0">
                <a:solidFill>
                  <a:srgbClr val="FFFFFF"/>
                </a:solidFill>
                <a:effectLst>
                  <a:glow rad="101600">
                    <a:schemeClr val="tx1">
                      <a:alpha val="60000"/>
                    </a:schemeClr>
                  </a:glow>
                </a:effectLst>
                <a:latin typeface="+mj-lt"/>
              </a:rPr>
              <a:t> </a:t>
            </a:r>
            <a:r>
              <a:rPr lang="en-US" sz="2600" b="1" dirty="0" err="1" smtClean="0">
                <a:solidFill>
                  <a:srgbClr val="FFFFFF"/>
                </a:solidFill>
                <a:effectLst>
                  <a:glow rad="101600">
                    <a:schemeClr val="tx1">
                      <a:alpha val="60000"/>
                    </a:schemeClr>
                  </a:glow>
                </a:effectLst>
                <a:latin typeface="+mj-lt"/>
              </a:rPr>
              <a:t>ilmu</a:t>
            </a:r>
            <a:r>
              <a:rPr lang="en-US" sz="2600" b="1" dirty="0">
                <a:solidFill>
                  <a:srgbClr val="FFFFFF"/>
                </a:solidFill>
                <a:effectLst>
                  <a:glow rad="101600">
                    <a:schemeClr val="tx1">
                      <a:alpha val="60000"/>
                    </a:schemeClr>
                  </a:glow>
                </a:effectLst>
                <a:latin typeface="+mj-lt"/>
              </a:rPr>
              <a:t> </a:t>
            </a:r>
            <a:r>
              <a:rPr lang="en-US" sz="2600" b="1" dirty="0" smtClean="0">
                <a:solidFill>
                  <a:srgbClr val="FFFFFF"/>
                </a:solidFill>
                <a:effectLst>
                  <a:glow rad="101600">
                    <a:schemeClr val="tx1">
                      <a:alpha val="60000"/>
                    </a:schemeClr>
                  </a:glow>
                </a:effectLst>
                <a:latin typeface="+mj-lt"/>
              </a:rPr>
              <a:t>agama</a:t>
            </a:r>
            <a:endParaRPr lang="en-US" sz="2600" b="1" dirty="0">
              <a:solidFill>
                <a:srgbClr val="FFFFFF"/>
              </a:solidFill>
              <a:effectLst>
                <a:glow rad="101600">
                  <a:schemeClr val="tx1">
                    <a:alpha val="60000"/>
                  </a:schemeClr>
                </a:glow>
              </a:effectLst>
              <a:latin typeface="+mj-lt"/>
            </a:endParaRPr>
          </a:p>
        </p:txBody>
      </p:sp>
      <p:sp>
        <p:nvSpPr>
          <p:cNvPr id="8" name="Rounded Rectangle 5"/>
          <p:cNvSpPr/>
          <p:nvPr/>
        </p:nvSpPr>
        <p:spPr>
          <a:xfrm>
            <a:off x="685800" y="5257800"/>
            <a:ext cx="8153400" cy="121920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600" b="1" dirty="0" err="1" smtClean="0">
                <a:solidFill>
                  <a:srgbClr val="FFFFFF"/>
                </a:solidFill>
                <a:effectLst>
                  <a:glow rad="101600">
                    <a:schemeClr val="tx1">
                      <a:alpha val="60000"/>
                    </a:schemeClr>
                  </a:glow>
                </a:effectLst>
                <a:latin typeface="+mj-lt"/>
              </a:rPr>
              <a:t>Pendekatan</a:t>
            </a:r>
            <a:r>
              <a:rPr lang="en-US" sz="2600" b="1" dirty="0" smtClean="0">
                <a:solidFill>
                  <a:srgbClr val="FFFFFF"/>
                </a:solidFill>
                <a:effectLst>
                  <a:glow rad="101600">
                    <a:schemeClr val="tx1">
                      <a:alpha val="60000"/>
                    </a:schemeClr>
                  </a:glow>
                </a:effectLst>
                <a:latin typeface="+mj-lt"/>
              </a:rPr>
              <a:t> </a:t>
            </a:r>
            <a:r>
              <a:rPr lang="en-US" sz="2600" b="1" dirty="0" err="1" smtClean="0">
                <a:solidFill>
                  <a:srgbClr val="FFFFFF"/>
                </a:solidFill>
                <a:effectLst>
                  <a:glow rad="101600">
                    <a:schemeClr val="tx1">
                      <a:alpha val="60000"/>
                    </a:schemeClr>
                  </a:glow>
                </a:effectLst>
                <a:latin typeface="+mj-lt"/>
              </a:rPr>
              <a:t>pembangunan</a:t>
            </a:r>
            <a:r>
              <a:rPr lang="en-US" sz="2600" b="1" dirty="0" smtClean="0">
                <a:solidFill>
                  <a:srgbClr val="FFFFFF"/>
                </a:solidFill>
                <a:effectLst>
                  <a:glow rad="101600">
                    <a:schemeClr val="tx1">
                      <a:alpha val="60000"/>
                    </a:schemeClr>
                  </a:glow>
                </a:effectLst>
                <a:latin typeface="+mj-lt"/>
              </a:rPr>
              <a:t> yang </a:t>
            </a:r>
            <a:r>
              <a:rPr lang="en-US" sz="2600" b="1" dirty="0" err="1" smtClean="0">
                <a:solidFill>
                  <a:srgbClr val="FFFFFF"/>
                </a:solidFill>
                <a:effectLst>
                  <a:glow rad="101600">
                    <a:schemeClr val="tx1">
                      <a:alpha val="60000"/>
                    </a:schemeClr>
                  </a:glow>
                </a:effectLst>
                <a:latin typeface="+mj-lt"/>
              </a:rPr>
              <a:t>berasas</a:t>
            </a:r>
            <a:r>
              <a:rPr lang="en-US" sz="2600" b="1" dirty="0" smtClean="0">
                <a:solidFill>
                  <a:srgbClr val="FFFFFF"/>
                </a:solidFill>
                <a:effectLst>
                  <a:glow rad="101600">
                    <a:schemeClr val="tx1">
                      <a:alpha val="60000"/>
                    </a:schemeClr>
                  </a:glow>
                </a:effectLst>
                <a:latin typeface="+mj-lt"/>
              </a:rPr>
              <a:t> </a:t>
            </a:r>
            <a:r>
              <a:rPr lang="en-US" sz="2600" b="1" dirty="0" err="1" smtClean="0">
                <a:solidFill>
                  <a:srgbClr val="FFFFFF"/>
                </a:solidFill>
                <a:effectLst>
                  <a:glow rad="101600">
                    <a:schemeClr val="tx1">
                      <a:alpha val="60000"/>
                    </a:schemeClr>
                  </a:glow>
                </a:effectLst>
                <a:latin typeface="+mj-lt"/>
              </a:rPr>
              <a:t>kepada</a:t>
            </a:r>
            <a:r>
              <a:rPr lang="en-US" sz="2600" b="1" dirty="0" smtClean="0">
                <a:solidFill>
                  <a:srgbClr val="FFFFFF"/>
                </a:solidFill>
                <a:effectLst>
                  <a:glow rad="101600">
                    <a:schemeClr val="tx1">
                      <a:alpha val="60000"/>
                    </a:schemeClr>
                  </a:glow>
                </a:effectLst>
                <a:latin typeface="+mj-lt"/>
              </a:rPr>
              <a:t> </a:t>
            </a:r>
            <a:r>
              <a:rPr lang="en-US" sz="2600" b="1" dirty="0" err="1" smtClean="0">
                <a:solidFill>
                  <a:srgbClr val="FFFFFF"/>
                </a:solidFill>
                <a:effectLst>
                  <a:glow rad="101600">
                    <a:schemeClr val="tx1">
                      <a:alpha val="60000"/>
                    </a:schemeClr>
                  </a:glow>
                </a:effectLst>
                <a:latin typeface="+mj-lt"/>
              </a:rPr>
              <a:t>elemen</a:t>
            </a:r>
            <a:r>
              <a:rPr lang="en-US" sz="2600" b="1" dirty="0" smtClean="0">
                <a:solidFill>
                  <a:srgbClr val="FFFFFF"/>
                </a:solidFill>
                <a:effectLst>
                  <a:glow rad="101600">
                    <a:schemeClr val="tx1">
                      <a:alpha val="60000"/>
                    </a:schemeClr>
                  </a:glow>
                </a:effectLst>
                <a:latin typeface="+mj-lt"/>
              </a:rPr>
              <a:t> </a:t>
            </a:r>
            <a:r>
              <a:rPr lang="en-US" sz="2600" b="1" dirty="0" err="1" smtClean="0">
                <a:solidFill>
                  <a:srgbClr val="FFFFFF"/>
                </a:solidFill>
                <a:effectLst>
                  <a:glow rad="101600">
                    <a:schemeClr val="tx1">
                      <a:alpha val="60000"/>
                    </a:schemeClr>
                  </a:glow>
                </a:effectLst>
                <a:latin typeface="+mj-lt"/>
              </a:rPr>
              <a:t>fizikal</a:t>
            </a:r>
            <a:r>
              <a:rPr lang="en-US" sz="2600" b="1" dirty="0" smtClean="0">
                <a:solidFill>
                  <a:srgbClr val="FFFFFF"/>
                </a:solidFill>
                <a:effectLst>
                  <a:glow rad="101600">
                    <a:schemeClr val="tx1">
                      <a:alpha val="60000"/>
                    </a:schemeClr>
                  </a:glow>
                </a:effectLst>
                <a:latin typeface="+mj-lt"/>
              </a:rPr>
              <a:t> &amp; </a:t>
            </a:r>
            <a:r>
              <a:rPr lang="en-US" sz="2600" b="1" dirty="0" err="1" smtClean="0">
                <a:solidFill>
                  <a:srgbClr val="FFFFFF"/>
                </a:solidFill>
                <a:effectLst>
                  <a:glow rad="101600">
                    <a:schemeClr val="tx1">
                      <a:alpha val="60000"/>
                    </a:schemeClr>
                  </a:glow>
                </a:effectLst>
                <a:latin typeface="+mj-lt"/>
              </a:rPr>
              <a:t>sistem</a:t>
            </a:r>
            <a:r>
              <a:rPr lang="en-US" sz="2600" b="1" dirty="0" smtClean="0">
                <a:solidFill>
                  <a:srgbClr val="FFFFFF"/>
                </a:solidFill>
                <a:effectLst>
                  <a:glow rad="101600">
                    <a:schemeClr val="tx1">
                      <a:alpha val="60000"/>
                    </a:schemeClr>
                  </a:glow>
                </a:effectLst>
                <a:latin typeface="+mj-lt"/>
              </a:rPr>
              <a:t> Barat</a:t>
            </a:r>
            <a:endParaRPr lang="en-US" sz="2600" b="1" dirty="0">
              <a:solidFill>
                <a:srgbClr val="FFFFFF"/>
              </a:solidFill>
              <a:effectLst>
                <a:glow rad="101600">
                  <a:schemeClr val="tx1">
                    <a:alpha val="60000"/>
                  </a:schemeClr>
                </a:glow>
              </a:effectLst>
              <a:latin typeface="+mj-lt"/>
            </a:endParaRPr>
          </a:p>
        </p:txBody>
      </p:sp>
      <p:sp>
        <p:nvSpPr>
          <p:cNvPr id="9" name="Curved Down Arrow 8"/>
          <p:cNvSpPr/>
          <p:nvPr/>
        </p:nvSpPr>
        <p:spPr>
          <a:xfrm rot="18396275">
            <a:off x="93636" y="1584078"/>
            <a:ext cx="931735" cy="547388"/>
          </a:xfrm>
          <a:prstGeom prst="curvedDownArrow">
            <a:avLst/>
          </a:prstGeom>
          <a:solidFill>
            <a:srgbClr val="FFFF00"/>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 name="Curved Down Arrow 10"/>
          <p:cNvSpPr/>
          <p:nvPr/>
        </p:nvSpPr>
        <p:spPr>
          <a:xfrm rot="18396275">
            <a:off x="260238" y="4180733"/>
            <a:ext cx="931735" cy="547388"/>
          </a:xfrm>
          <a:prstGeom prst="curvedDownArrow">
            <a:avLst/>
          </a:prstGeom>
          <a:solidFill>
            <a:srgbClr val="FFFF00"/>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2" name="Curved Down Arrow 11"/>
          <p:cNvSpPr/>
          <p:nvPr/>
        </p:nvSpPr>
        <p:spPr>
          <a:xfrm rot="17959354">
            <a:off x="184039" y="5464847"/>
            <a:ext cx="931735" cy="547388"/>
          </a:xfrm>
          <a:prstGeom prst="curvedDownArrow">
            <a:avLst/>
          </a:prstGeom>
          <a:solidFill>
            <a:srgbClr val="FFFF00"/>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80" name="Rectangle 5"/>
          <p:cNvSpPr>
            <a:spLocks noChangeArrowheads="1"/>
          </p:cNvSpPr>
          <p:nvPr/>
        </p:nvSpPr>
        <p:spPr bwMode="auto">
          <a:xfrm>
            <a:off x="457200" y="457200"/>
            <a:ext cx="3265488" cy="523875"/>
          </a:xfrm>
          <a:prstGeom prst="rect">
            <a:avLst/>
          </a:prstGeom>
          <a:noFill/>
          <a:ln w="9525">
            <a:noFill/>
            <a:miter lim="800000"/>
            <a:headEnd/>
            <a:tailEnd/>
          </a:ln>
        </p:spPr>
        <p:txBody>
          <a:bodyPr>
            <a:spAutoFit/>
          </a:bodyPr>
          <a:lstStyle/>
          <a:p>
            <a:r>
              <a:rPr lang="en-US" sz="2800" b="1">
                <a:solidFill>
                  <a:srgbClr val="FFFF00"/>
                </a:solidFill>
              </a:rPr>
              <a:t>Kesimpulan :</a:t>
            </a:r>
            <a:endParaRPr lang="en-US" sz="2800" b="1">
              <a:solidFill>
                <a:schemeClr val="bg1"/>
              </a:solidFill>
            </a:endParaRPr>
          </a:p>
        </p:txBody>
      </p:sp>
      <p:sp>
        <p:nvSpPr>
          <p:cNvPr id="7" name="Rectangle 6"/>
          <p:cNvSpPr/>
          <p:nvPr/>
        </p:nvSpPr>
        <p:spPr>
          <a:xfrm>
            <a:off x="674511" y="1687690"/>
            <a:ext cx="7924800" cy="114299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3810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Kewujudan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manusia</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untuk</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mendapat</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keredhaan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Allah</a:t>
            </a:r>
            <a:endParaRPr lang="en-US" sz="2800" b="1" dirty="0">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8" name="Rectangle 7"/>
          <p:cNvSpPr/>
          <p:nvPr/>
        </p:nvSpPr>
        <p:spPr>
          <a:xfrm>
            <a:off x="674511" y="3211688"/>
            <a:ext cx="7924800" cy="990601"/>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0" scaled="1"/>
            <a:tileRect/>
          </a:gradFill>
          <a:ln w="38100">
            <a:solidFill>
              <a:schemeClr val="bg1"/>
            </a:solidFill>
          </a:ln>
          <a:effectLst>
            <a:glow rad="101600">
              <a:schemeClr val="tx1">
                <a:alpha val="60000"/>
              </a:schemeClr>
            </a:glow>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latin typeface="+mj-lt"/>
              </a:rPr>
              <a:t>Ukuran</a:t>
            </a:r>
            <a:r>
              <a:rPr lang="en-US" sz="2800" b="1" dirty="0" smtClean="0">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effectLst>
                  <a:glow rad="101600">
                    <a:schemeClr val="tx1">
                      <a:alpha val="60000"/>
                    </a:schemeClr>
                  </a:glow>
                  <a:outerShdw blurRad="38100" dist="38100" dir="2700000" algn="tl">
                    <a:srgbClr val="000000">
                      <a:alpha val="43137"/>
                    </a:srgbClr>
                  </a:outerShdw>
                </a:effectLst>
                <a:latin typeface="+mj-lt"/>
              </a:rPr>
              <a:t>prestasi</a:t>
            </a:r>
            <a:r>
              <a:rPr lang="en-US" sz="2800" b="1" dirty="0" smtClean="0">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effectLst>
                  <a:glow rad="101600">
                    <a:schemeClr val="tx1">
                      <a:alpha val="60000"/>
                    </a:schemeClr>
                  </a:glow>
                  <a:outerShdw blurRad="38100" dist="38100" dir="2700000" algn="tl">
                    <a:srgbClr val="000000">
                      <a:alpha val="43137"/>
                    </a:srgbClr>
                  </a:outerShdw>
                </a:effectLst>
                <a:latin typeface="+mj-lt"/>
              </a:rPr>
              <a:t>pencapaian</a:t>
            </a:r>
            <a:r>
              <a:rPr lang="en-US" sz="2800" b="1" dirty="0" smtClean="0">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effectLst>
                  <a:glow rad="101600">
                    <a:schemeClr val="tx1">
                      <a:alpha val="60000"/>
                    </a:schemeClr>
                  </a:glow>
                  <a:outerShdw blurRad="38100" dist="38100" dir="2700000" algn="tl">
                    <a:srgbClr val="000000">
                      <a:alpha val="43137"/>
                    </a:srgbClr>
                  </a:outerShdw>
                </a:effectLst>
                <a:latin typeface="+mj-lt"/>
              </a:rPr>
              <a:t>insan</a:t>
            </a:r>
            <a:r>
              <a:rPr lang="en-US" sz="2800" b="1" dirty="0" smtClean="0">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effectLst>
                  <a:glow rad="101600">
                    <a:schemeClr val="tx1">
                      <a:alpha val="60000"/>
                    </a:schemeClr>
                  </a:glow>
                  <a:outerShdw blurRad="38100" dist="38100" dir="2700000" algn="tl">
                    <a:srgbClr val="000000">
                      <a:alpha val="43137"/>
                    </a:srgbClr>
                  </a:outerShdw>
                </a:effectLst>
                <a:latin typeface="+mj-lt"/>
              </a:rPr>
              <a:t>mengikut</a:t>
            </a:r>
            <a:r>
              <a:rPr lang="en-US" sz="2800" b="1" dirty="0" smtClean="0">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effectLst>
                  <a:glow rad="101600">
                    <a:schemeClr val="tx1">
                      <a:alpha val="60000"/>
                    </a:schemeClr>
                  </a:glow>
                  <a:outerShdw blurRad="38100" dist="38100" dir="2700000" algn="tl">
                    <a:srgbClr val="000000">
                      <a:alpha val="43137"/>
                    </a:srgbClr>
                  </a:outerShdw>
                </a:effectLst>
                <a:latin typeface="+mj-lt"/>
              </a:rPr>
              <a:t>tahap</a:t>
            </a:r>
            <a:r>
              <a:rPr lang="en-US" sz="2800" b="1" dirty="0" smtClean="0">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effectLst>
                  <a:glow rad="101600">
                    <a:schemeClr val="tx1">
                      <a:alpha val="60000"/>
                    </a:schemeClr>
                  </a:glow>
                  <a:outerShdw blurRad="38100" dist="38100" dir="2700000" algn="tl">
                    <a:srgbClr val="000000">
                      <a:alpha val="43137"/>
                    </a:srgbClr>
                  </a:outerShdw>
                </a:effectLst>
                <a:latin typeface="+mj-lt"/>
              </a:rPr>
              <a:t>akhlak</a:t>
            </a:r>
            <a:r>
              <a:rPr lang="en-US" sz="2800" b="1" dirty="0" smtClean="0">
                <a:effectLst>
                  <a:glow rad="101600">
                    <a:schemeClr val="tx1">
                      <a:alpha val="60000"/>
                    </a:schemeClr>
                  </a:glow>
                  <a:outerShdw blurRad="38100" dist="38100" dir="2700000" algn="tl">
                    <a:srgbClr val="000000">
                      <a:alpha val="43137"/>
                    </a:srgbClr>
                  </a:outerShdw>
                </a:effectLst>
                <a:latin typeface="+mj-lt"/>
              </a:rPr>
              <a:t> yang </a:t>
            </a:r>
            <a:r>
              <a:rPr lang="en-US" sz="2800" b="1" dirty="0" err="1" smtClean="0">
                <a:effectLst>
                  <a:glow rad="101600">
                    <a:schemeClr val="tx1">
                      <a:alpha val="60000"/>
                    </a:schemeClr>
                  </a:glow>
                  <a:outerShdw blurRad="38100" dist="38100" dir="2700000" algn="tl">
                    <a:srgbClr val="000000">
                      <a:alpha val="43137"/>
                    </a:srgbClr>
                  </a:outerShdw>
                </a:effectLst>
                <a:latin typeface="+mj-lt"/>
              </a:rPr>
              <a:t>tinggi</a:t>
            </a:r>
            <a:endParaRPr lang="en-US" sz="2800" b="1" dirty="0">
              <a:effectLst>
                <a:glow rad="101600">
                  <a:schemeClr val="tx1">
                    <a:alpha val="60000"/>
                  </a:schemeClr>
                </a:glow>
                <a:outerShdw blurRad="38100" dist="38100" dir="2700000" algn="tl">
                  <a:srgbClr val="000000">
                    <a:alpha val="43137"/>
                  </a:srgbClr>
                </a:outerShdw>
              </a:effectLst>
              <a:latin typeface="+mj-lt"/>
            </a:endParaRPr>
          </a:p>
        </p:txBody>
      </p:sp>
      <p:sp>
        <p:nvSpPr>
          <p:cNvPr id="9" name="Rectangle 8"/>
          <p:cNvSpPr/>
          <p:nvPr/>
        </p:nvSpPr>
        <p:spPr>
          <a:xfrm>
            <a:off x="674511" y="4659489"/>
            <a:ext cx="7924800" cy="16002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Mengamalkan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prinsip</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Islam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dalam</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diri</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sebagai</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penegak</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kepada</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kehidupan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yang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bahagia</a:t>
            </a:r>
            <a:endParaRPr lang="en-US" sz="2800" b="1" dirty="0">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5" name="TextBox 9"/>
          <p:cNvSpPr txBox="1">
            <a:spLocks noChangeArrowheads="1"/>
          </p:cNvSpPr>
          <p:nvPr/>
        </p:nvSpPr>
        <p:spPr bwMode="auto">
          <a:xfrm>
            <a:off x="381000" y="304800"/>
            <a:ext cx="8077200" cy="954107"/>
          </a:xfrm>
          <a:prstGeom prst="rect">
            <a:avLst/>
          </a:prstGeom>
          <a:noFill/>
          <a:ln w="9525">
            <a:noFill/>
            <a:miter lim="800000"/>
            <a:headEnd/>
            <a:tailEnd/>
          </a:ln>
        </p:spPr>
        <p:txBody>
          <a:bodyPr wrap="square">
            <a:spAutoFit/>
          </a:bodyPr>
          <a:lstStyle/>
          <a:p>
            <a:pPr algn="ctr"/>
            <a:r>
              <a:rPr lang="en-US" sz="2800" b="1" dirty="0" err="1" smtClean="0">
                <a:solidFill>
                  <a:srgbClr val="FFFF00"/>
                </a:solidFill>
                <a:latin typeface="Verdana" pitchFamily="34" charset="0"/>
              </a:rPr>
              <a:t>Firman</a:t>
            </a:r>
            <a:r>
              <a:rPr lang="en-US" sz="2800" b="1" dirty="0" smtClean="0">
                <a:solidFill>
                  <a:srgbClr val="FFFF00"/>
                </a:solidFill>
                <a:latin typeface="Verdana" pitchFamily="34" charset="0"/>
              </a:rPr>
              <a:t> Allah </a:t>
            </a:r>
            <a:r>
              <a:rPr lang="en-US" sz="2800" b="1" dirty="0" err="1" smtClean="0">
                <a:solidFill>
                  <a:srgbClr val="FFFF00"/>
                </a:solidFill>
                <a:latin typeface="Verdana" pitchFamily="34" charset="0"/>
              </a:rPr>
              <a:t>dalam</a:t>
            </a:r>
            <a:r>
              <a:rPr lang="en-US" sz="2800" b="1" dirty="0" smtClean="0">
                <a:solidFill>
                  <a:srgbClr val="FFFF00"/>
                </a:solidFill>
                <a:latin typeface="Verdana" pitchFamily="34" charset="0"/>
              </a:rPr>
              <a:t> </a:t>
            </a:r>
          </a:p>
          <a:p>
            <a:pPr algn="ctr"/>
            <a:r>
              <a:rPr lang="en-US" sz="2800" b="1" dirty="0" err="1" smtClean="0">
                <a:solidFill>
                  <a:srgbClr val="FFFF00"/>
                </a:solidFill>
                <a:latin typeface="Verdana" pitchFamily="34" charset="0"/>
              </a:rPr>
              <a:t>surah</a:t>
            </a:r>
            <a:r>
              <a:rPr lang="en-US" sz="2800" b="1" dirty="0" smtClean="0">
                <a:solidFill>
                  <a:srgbClr val="FFFF00"/>
                </a:solidFill>
                <a:latin typeface="Verdana" pitchFamily="34" charset="0"/>
              </a:rPr>
              <a:t> Al-</a:t>
            </a:r>
            <a:r>
              <a:rPr lang="en-US" sz="2800" b="1" dirty="0" err="1" smtClean="0">
                <a:solidFill>
                  <a:srgbClr val="FFFF00"/>
                </a:solidFill>
                <a:latin typeface="Verdana" pitchFamily="34" charset="0"/>
              </a:rPr>
              <a:t>Hujurat</a:t>
            </a:r>
            <a:r>
              <a:rPr lang="en-US" sz="2800" b="1" dirty="0" smtClean="0">
                <a:solidFill>
                  <a:srgbClr val="FFFF00"/>
                </a:solidFill>
                <a:latin typeface="Verdana" pitchFamily="34" charset="0"/>
              </a:rPr>
              <a:t> : </a:t>
            </a:r>
            <a:r>
              <a:rPr lang="en-US" sz="2800" b="1" dirty="0" err="1" smtClean="0">
                <a:solidFill>
                  <a:srgbClr val="FFFF00"/>
                </a:solidFill>
                <a:latin typeface="Verdana" pitchFamily="34" charset="0"/>
              </a:rPr>
              <a:t>Ayat</a:t>
            </a:r>
            <a:r>
              <a:rPr lang="en-US" sz="2800" b="1" dirty="0" smtClean="0">
                <a:solidFill>
                  <a:srgbClr val="FFFF00"/>
                </a:solidFill>
                <a:latin typeface="Verdana" pitchFamily="34" charset="0"/>
              </a:rPr>
              <a:t> 15</a:t>
            </a:r>
            <a:endParaRPr lang="en-US" sz="2800" b="1" dirty="0">
              <a:solidFill>
                <a:srgbClr val="FFFF00"/>
              </a:solidFill>
              <a:latin typeface="Verdana" pitchFamily="34" charset="0"/>
            </a:endParaRPr>
          </a:p>
        </p:txBody>
      </p:sp>
      <p:sp>
        <p:nvSpPr>
          <p:cNvPr id="4" name="Rectangle 3"/>
          <p:cNvSpPr/>
          <p:nvPr/>
        </p:nvSpPr>
        <p:spPr>
          <a:xfrm>
            <a:off x="609600" y="1905000"/>
            <a:ext cx="7772400" cy="3785652"/>
          </a:xfrm>
          <a:prstGeom prst="rect">
            <a:avLst/>
          </a:prstGeom>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إِنَّمَا الْمُؤْمِنُونَ الَّذِينَ آمَنُوا بِاللَّهِ وَرَسُولِهِ ثُمَّ لَمْ يَرْتَابُوا وَجَاهَدُوا بِأَمْوَالِهِمْ وَأَنفُسِهِمْ فِي سَبِيلِ اللَّهِ أُوْلَئِكَ هُمُ الصَّادِقُونَ</a:t>
            </a:r>
            <a:endParaRPr lang="en-US" sz="6000" b="1" dirty="0">
              <a:solidFill>
                <a:srgbClr val="FFFF00"/>
              </a:solidFill>
              <a:effectLst>
                <a:glow rad="101600">
                  <a:schemeClr val="tx1">
                    <a:alpha val="6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152400" y="1905000"/>
            <a:ext cx="8991600" cy="4093428"/>
          </a:xfrm>
          <a:prstGeom prst="rect">
            <a:avLst/>
          </a:prstGeom>
          <a:noFill/>
          <a:ln w="38100">
            <a:noFill/>
          </a:ln>
        </p:spPr>
        <p:txBody>
          <a:bodyPr wrap="square">
            <a:spAutoFit/>
          </a:bodyPr>
          <a:lstStyle/>
          <a:p>
            <a:pPr>
              <a:defRPr/>
            </a:pPr>
            <a:r>
              <a:rPr lang="en-US" sz="3600" b="1" dirty="0" err="1">
                <a:ln w="19050">
                  <a:solidFill>
                    <a:schemeClr val="tx1"/>
                  </a:solidFill>
                </a:ln>
                <a:solidFill>
                  <a:srgbClr val="FF0000"/>
                </a:solidFill>
                <a:latin typeface="BlizzardD" pitchFamily="66" charset="0"/>
              </a:rPr>
              <a:t>Maksudnya</a:t>
            </a:r>
            <a:r>
              <a:rPr lang="en-US" sz="3600" b="1" dirty="0">
                <a:ln w="19050">
                  <a:solidFill>
                    <a:schemeClr val="tx1"/>
                  </a:solidFill>
                </a:ln>
                <a:solidFill>
                  <a:srgbClr val="FF0000"/>
                </a:solidFill>
                <a:latin typeface="BlizzardD" pitchFamily="66" charset="0"/>
              </a:rPr>
              <a:t>:</a:t>
            </a:r>
          </a:p>
          <a:p>
            <a:pPr algn="ctr">
              <a:defRPr/>
            </a:pPr>
            <a:r>
              <a:rPr lang="en-US" sz="2800" b="1" dirty="0" err="1" smtClean="0">
                <a:ln w="19050">
                  <a:solidFill>
                    <a:schemeClr val="tx1"/>
                  </a:solidFill>
                </a:ln>
                <a:solidFill>
                  <a:srgbClr val="FFC000"/>
                </a:solidFill>
                <a:latin typeface="+mj-lt"/>
              </a:rPr>
              <a:t>Sesungguhnya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orang-orang</a:t>
            </a:r>
            <a:r>
              <a:rPr lang="en-US" sz="2800" b="1" dirty="0" smtClean="0">
                <a:ln w="19050">
                  <a:solidFill>
                    <a:schemeClr val="tx1"/>
                  </a:solidFill>
                </a:ln>
                <a:solidFill>
                  <a:srgbClr val="FFC000"/>
                </a:solidFill>
                <a:latin typeface="+mj-lt"/>
              </a:rPr>
              <a:t> yang </a:t>
            </a:r>
            <a:r>
              <a:rPr lang="en-US" sz="2800" b="1" dirty="0" err="1" smtClean="0">
                <a:ln w="19050">
                  <a:solidFill>
                    <a:schemeClr val="tx1"/>
                  </a:solidFill>
                </a:ln>
                <a:solidFill>
                  <a:srgbClr val="FFC000"/>
                </a:solidFill>
                <a:latin typeface="+mj-lt"/>
              </a:rPr>
              <a:t>sebenar-benarnya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beriman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hanyalah</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orang-orang</a:t>
            </a:r>
            <a:r>
              <a:rPr lang="en-US" sz="2800" b="1" dirty="0" smtClean="0">
                <a:ln w="19050">
                  <a:solidFill>
                    <a:schemeClr val="tx1"/>
                  </a:solidFill>
                </a:ln>
                <a:solidFill>
                  <a:srgbClr val="FFC000"/>
                </a:solidFill>
                <a:latin typeface="+mj-lt"/>
              </a:rPr>
              <a:t> yang </a:t>
            </a:r>
            <a:r>
              <a:rPr lang="en-US" sz="2800" b="1" dirty="0" err="1" smtClean="0">
                <a:ln w="19050">
                  <a:solidFill>
                    <a:schemeClr val="tx1"/>
                  </a:solidFill>
                </a:ln>
                <a:solidFill>
                  <a:srgbClr val="FFC000"/>
                </a:solidFill>
                <a:latin typeface="+mj-lt"/>
              </a:rPr>
              <a:t>percaya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kepada</a:t>
            </a:r>
            <a:r>
              <a:rPr lang="en-US" sz="2800" b="1" dirty="0" smtClean="0">
                <a:ln w="19050">
                  <a:solidFill>
                    <a:schemeClr val="tx1"/>
                  </a:solidFill>
                </a:ln>
                <a:solidFill>
                  <a:srgbClr val="FFC000"/>
                </a:solidFill>
                <a:latin typeface="+mj-lt"/>
              </a:rPr>
              <a:t> Allah </a:t>
            </a:r>
            <a:r>
              <a:rPr lang="en-US" sz="2800" b="1" dirty="0" err="1" smtClean="0">
                <a:ln w="19050">
                  <a:solidFill>
                    <a:schemeClr val="tx1"/>
                  </a:solidFill>
                </a:ln>
                <a:solidFill>
                  <a:srgbClr val="FFC000"/>
                </a:solidFill>
                <a:latin typeface="+mj-lt"/>
              </a:rPr>
              <a:t>dan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RasulNya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kemudian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mereka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terus</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percaya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dengan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tidak</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ragu-ragu</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lagi</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serta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mereka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berjuang</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dengan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harta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benda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dan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jiwa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mereka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pada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jalan</a:t>
            </a:r>
            <a:r>
              <a:rPr lang="en-US" sz="2800" b="1" dirty="0" smtClean="0">
                <a:ln w="19050">
                  <a:solidFill>
                    <a:schemeClr val="tx1"/>
                  </a:solidFill>
                </a:ln>
                <a:solidFill>
                  <a:srgbClr val="FFC000"/>
                </a:solidFill>
                <a:latin typeface="+mj-lt"/>
              </a:rPr>
              <a:t> Allah, </a:t>
            </a:r>
            <a:r>
              <a:rPr lang="en-US" sz="2800" b="1" dirty="0" err="1" smtClean="0">
                <a:ln w="19050">
                  <a:solidFill>
                    <a:schemeClr val="tx1"/>
                  </a:solidFill>
                </a:ln>
                <a:solidFill>
                  <a:srgbClr val="FFC000"/>
                </a:solidFill>
                <a:latin typeface="+mj-lt"/>
              </a:rPr>
              <a:t>mereka</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itulah</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orang-orang</a:t>
            </a:r>
            <a:r>
              <a:rPr lang="en-US" sz="2800" b="1" dirty="0" smtClean="0">
                <a:ln w="19050">
                  <a:solidFill>
                    <a:schemeClr val="tx1"/>
                  </a:solidFill>
                </a:ln>
                <a:solidFill>
                  <a:srgbClr val="FFC000"/>
                </a:solidFill>
                <a:latin typeface="+mj-lt"/>
              </a:rPr>
              <a:t> yang </a:t>
            </a:r>
            <a:r>
              <a:rPr lang="en-US" sz="2800" b="1" dirty="0" err="1" smtClean="0">
                <a:ln w="19050">
                  <a:solidFill>
                    <a:schemeClr val="tx1"/>
                  </a:solidFill>
                </a:ln>
                <a:solidFill>
                  <a:srgbClr val="FFC000"/>
                </a:solidFill>
                <a:latin typeface="+mj-lt"/>
              </a:rPr>
              <a:t>benar</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pengakuan</a:t>
            </a:r>
            <a:r>
              <a:rPr lang="en-US" sz="2800" b="1" dirty="0" smtClean="0">
                <a:ln w="19050">
                  <a:solidFill>
                    <a:schemeClr val="tx1"/>
                  </a:solidFill>
                </a:ln>
                <a:solidFill>
                  <a:srgbClr val="FFC000"/>
                </a:solidFill>
                <a:latin typeface="+mj-lt"/>
              </a:rPr>
              <a:t> </a:t>
            </a:r>
            <a:r>
              <a:rPr lang="en-US" sz="2800" b="1" dirty="0" err="1" smtClean="0">
                <a:ln w="19050">
                  <a:solidFill>
                    <a:schemeClr val="tx1"/>
                  </a:solidFill>
                </a:ln>
                <a:solidFill>
                  <a:srgbClr val="FFC000"/>
                </a:solidFill>
                <a:latin typeface="+mj-lt"/>
              </a:rPr>
              <a:t>imannya</a:t>
            </a:r>
            <a:r>
              <a:rPr lang="en-US" sz="2800" b="1" dirty="0" smtClean="0">
                <a:ln w="19050">
                  <a:solidFill>
                    <a:schemeClr val="tx1"/>
                  </a:solidFill>
                </a:ln>
                <a:solidFill>
                  <a:srgbClr val="FFC000"/>
                </a:solidFill>
                <a:latin typeface="+mj-lt"/>
              </a:rPr>
              <a:t>).</a:t>
            </a:r>
            <a:endParaRPr lang="ms-MY" sz="2800" b="1" dirty="0">
              <a:ln w="19050">
                <a:solidFill>
                  <a:schemeClr val="tx1"/>
                </a:solidFill>
              </a:ln>
              <a:solidFill>
                <a:schemeClr val="bg1"/>
              </a:solidFill>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457200" y="2064127"/>
            <a:ext cx="8382000" cy="4031873"/>
          </a:xfrm>
          <a:prstGeom prst="rect">
            <a:avLst/>
          </a:prstGeom>
        </p:spPr>
        <p:txBody>
          <a:bodyPr wrap="square">
            <a:spAutoFit/>
          </a:bodyPr>
          <a:lstStyle/>
          <a:p>
            <a:pPr algn="ctr">
              <a:defRPr/>
            </a:pP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Aamiin</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Ya</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Rabbal</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Aalamin</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a:t>
            </a:r>
          </a:p>
          <a:p>
            <a:pPr algn="ctr">
              <a:defRPr/>
            </a:pP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Tuhan</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Yang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Memperkenankan</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Doa</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Orang-orang</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Yang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Taat</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Berilah</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Taufik</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Kepada</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Kami</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endParaRPr lang="en-US" sz="3200" b="1" dirty="0" smtClean="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endParaRPr>
          </a:p>
          <a:p>
            <a:pPr algn="ctr">
              <a:defRPr/>
            </a:pPr>
            <a:r>
              <a:rPr lang="en-US" sz="3200" b="1" dirty="0" smtClean="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Di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Dalam</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Mentaatimu</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Ampunilah</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Kepada</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Mereka</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endParaRPr lang="en-US" sz="3200" b="1" dirty="0" smtClean="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endParaRPr>
          </a:p>
          <a:p>
            <a:pPr algn="ctr">
              <a:defRPr/>
            </a:pPr>
            <a:r>
              <a:rPr lang="en-US" sz="3200" b="1" dirty="0" smtClean="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Yang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Memohon</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Keampunan</a:t>
            </a:r>
            <a:r>
              <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a:t>
            </a:r>
          </a:p>
          <a:p>
            <a:pPr algn="ctr">
              <a:defRPr/>
            </a:pPr>
            <a:r>
              <a:rPr lang="en-US" sz="3200" b="1" dirty="0" err="1">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rPr>
              <a:t>Aamiin</a:t>
            </a:r>
            <a:endParaRPr lang="en-US" sz="3200" b="1" dirty="0">
              <a:ln>
                <a:solidFill>
                  <a:schemeClr val="tx1"/>
                </a:solidFill>
              </a:ln>
              <a:solidFill>
                <a:srgbClr val="FF3300"/>
              </a:solidFill>
              <a:effectLst>
                <a:glow rad="101600">
                  <a:schemeClr val="tx1">
                    <a:alpha val="60000"/>
                  </a:schemeClr>
                </a:glow>
                <a:outerShdw blurRad="38100" dist="38100" dir="2700000" algn="tl">
                  <a:srgbClr val="C0C0C0"/>
                </a:outerShdw>
              </a:effectLst>
              <a:latin typeface="+mj-lt"/>
              <a:cs typeface="Arial" charset="0"/>
            </a:endParaRPr>
          </a:p>
        </p:txBody>
      </p:sp>
      <p:sp>
        <p:nvSpPr>
          <p:cNvPr id="5" name="Rectangle 4"/>
          <p:cNvSpPr/>
          <p:nvPr/>
        </p:nvSpPr>
        <p:spPr>
          <a:xfrm>
            <a:off x="685800" y="153988"/>
            <a:ext cx="7467600" cy="1323439"/>
          </a:xfrm>
          <a:prstGeom prst="rect">
            <a:avLst/>
          </a:prstGeom>
        </p:spPr>
        <p:txBody>
          <a:bodyPr wrap="square">
            <a:spAutoFit/>
          </a:bodyPr>
          <a:lstStyle/>
          <a:p>
            <a:pPr algn="ctr">
              <a:defRPr/>
            </a:pPr>
            <a:r>
              <a:rPr lang="en-US" sz="4000" b="1" dirty="0" err="1">
                <a:ln w="28575">
                  <a:solidFill>
                    <a:schemeClr val="tx1"/>
                  </a:solidFill>
                </a:ln>
                <a:solidFill>
                  <a:schemeClr val="bg1"/>
                </a:solidFill>
                <a:effectLst>
                  <a:glow rad="139700">
                    <a:schemeClr val="accent2">
                      <a:satMod val="175000"/>
                      <a:alpha val="40000"/>
                    </a:schemeClr>
                  </a:glow>
                  <a:outerShdw blurRad="38100" dist="38100" dir="2700000" algn="tl">
                    <a:srgbClr val="C0C0C0"/>
                  </a:outerShdw>
                </a:effectLst>
                <a:latin typeface="+mj-lt"/>
                <a:cs typeface="Arial" charset="0"/>
              </a:rPr>
              <a:t>Doa</a:t>
            </a:r>
            <a:r>
              <a:rPr lang="en-US" sz="4000" b="1" dirty="0">
                <a:ln w="28575">
                  <a:solidFill>
                    <a:schemeClr val="tx1"/>
                  </a:solidFill>
                </a:ln>
                <a:solidFill>
                  <a:schemeClr val="bg1"/>
                </a:solidFill>
                <a:effectLst>
                  <a:glow rad="139700">
                    <a:schemeClr val="accent2">
                      <a:satMod val="175000"/>
                      <a:alpha val="40000"/>
                    </a:schemeClr>
                  </a:glow>
                  <a:outerShdw blurRad="38100" dist="38100" dir="2700000" algn="tl">
                    <a:srgbClr val="C0C0C0"/>
                  </a:outerShdw>
                </a:effectLst>
                <a:latin typeface="+mj-lt"/>
                <a:cs typeface="Arial" charset="0"/>
              </a:rPr>
              <a:t> </a:t>
            </a:r>
          </a:p>
          <a:p>
            <a:pPr algn="ctr">
              <a:defRPr/>
            </a:pPr>
            <a:r>
              <a:rPr lang="en-US" sz="4000" b="1" dirty="0" err="1">
                <a:ln w="28575">
                  <a:solidFill>
                    <a:schemeClr val="tx1"/>
                  </a:solidFill>
                </a:ln>
                <a:solidFill>
                  <a:schemeClr val="bg1"/>
                </a:solidFill>
                <a:effectLst>
                  <a:glow rad="139700">
                    <a:schemeClr val="accent2">
                      <a:satMod val="175000"/>
                      <a:alpha val="40000"/>
                    </a:schemeClr>
                  </a:glow>
                  <a:outerShdw blurRad="38100" dist="38100" dir="2700000" algn="tl">
                    <a:srgbClr val="C0C0C0"/>
                  </a:outerShdw>
                </a:effectLst>
                <a:latin typeface="+mj-lt"/>
                <a:cs typeface="Arial" charset="0"/>
              </a:rPr>
              <a:t>Antara</a:t>
            </a:r>
            <a:r>
              <a:rPr lang="en-US" sz="4000" b="1" dirty="0">
                <a:ln w="28575">
                  <a:solidFill>
                    <a:schemeClr val="tx1"/>
                  </a:solidFill>
                </a:ln>
                <a:solidFill>
                  <a:schemeClr val="bg1"/>
                </a:solidFill>
                <a:effectLst>
                  <a:glow rad="139700">
                    <a:schemeClr val="accent2">
                      <a:satMod val="175000"/>
                      <a:alpha val="40000"/>
                    </a:schemeClr>
                  </a:glow>
                  <a:outerShdw blurRad="38100" dist="38100" dir="2700000" algn="tl">
                    <a:srgbClr val="C0C0C0"/>
                  </a:outerShdw>
                </a:effectLst>
                <a:latin typeface="+mj-lt"/>
                <a:cs typeface="Arial" charset="0"/>
              </a:rPr>
              <a:t> </a:t>
            </a:r>
            <a:r>
              <a:rPr lang="en-US" sz="4000" b="1" dirty="0" err="1">
                <a:ln w="28575">
                  <a:solidFill>
                    <a:schemeClr val="tx1"/>
                  </a:solidFill>
                </a:ln>
                <a:solidFill>
                  <a:schemeClr val="bg1"/>
                </a:solidFill>
                <a:effectLst>
                  <a:glow rad="139700">
                    <a:schemeClr val="accent2">
                      <a:satMod val="175000"/>
                      <a:alpha val="40000"/>
                    </a:schemeClr>
                  </a:glow>
                  <a:outerShdw blurRad="38100" dist="38100" dir="2700000" algn="tl">
                    <a:srgbClr val="C0C0C0"/>
                  </a:outerShdw>
                </a:effectLst>
                <a:latin typeface="+mj-lt"/>
                <a:cs typeface="Arial" charset="0"/>
              </a:rPr>
              <a:t>Dua</a:t>
            </a:r>
            <a:r>
              <a:rPr lang="en-US" sz="4000" b="1" dirty="0">
                <a:ln w="28575">
                  <a:solidFill>
                    <a:schemeClr val="tx1"/>
                  </a:solidFill>
                </a:ln>
                <a:solidFill>
                  <a:schemeClr val="bg1"/>
                </a:solidFill>
                <a:effectLst>
                  <a:glow rad="139700">
                    <a:schemeClr val="accent2">
                      <a:satMod val="175000"/>
                      <a:alpha val="40000"/>
                    </a:schemeClr>
                  </a:glow>
                  <a:outerShdw blurRad="38100" dist="38100" dir="2700000" algn="tl">
                    <a:srgbClr val="C0C0C0"/>
                  </a:outerShdw>
                </a:effectLst>
                <a:latin typeface="+mj-lt"/>
                <a:cs typeface="Arial" charset="0"/>
              </a:rPr>
              <a:t> </a:t>
            </a:r>
            <a:r>
              <a:rPr lang="en-US" sz="4000" b="1" dirty="0" err="1">
                <a:ln w="28575">
                  <a:solidFill>
                    <a:schemeClr val="tx1"/>
                  </a:solidFill>
                </a:ln>
                <a:solidFill>
                  <a:schemeClr val="bg1"/>
                </a:solidFill>
                <a:effectLst>
                  <a:glow rad="139700">
                    <a:schemeClr val="accent2">
                      <a:satMod val="175000"/>
                      <a:alpha val="40000"/>
                    </a:schemeClr>
                  </a:glow>
                  <a:outerShdw blurRad="38100" dist="38100" dir="2700000" algn="tl">
                    <a:srgbClr val="C0C0C0"/>
                  </a:outerShdw>
                </a:effectLst>
                <a:latin typeface="+mj-lt"/>
                <a:cs typeface="Arial" charset="0"/>
              </a:rPr>
              <a:t>Khutbah</a:t>
            </a:r>
            <a:endParaRPr lang="en-US" sz="4000" dirty="0">
              <a:ln w="28575">
                <a:solidFill>
                  <a:schemeClr val="tx1"/>
                </a:solidFill>
              </a:ln>
              <a:solidFill>
                <a:schemeClr val="bg1"/>
              </a:solidFill>
              <a:effectLst>
                <a:glow rad="139700">
                  <a:schemeClr val="accent2">
                    <a:satMod val="175000"/>
                    <a:alpha val="40000"/>
                  </a:schemeClr>
                </a:glow>
                <a:outerShdw blurRad="38100" dist="38100" dir="2700000" algn="tl">
                  <a:srgbClr val="C0C0C0"/>
                </a:outerShdw>
              </a:effectLst>
              <a:latin typeface="+mj-lt"/>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light.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 name="Picture 6"/>
          <p:cNvPicPr>
            <a:picLocks noChangeAspect="1" noChangeArrowheads="1"/>
          </p:cNvPicPr>
          <p:nvPr/>
        </p:nvPicPr>
        <p:blipFill>
          <a:blip r:embed="rId3"/>
          <a:srcRect/>
          <a:stretch>
            <a:fillRect/>
          </a:stretch>
        </p:blipFill>
        <p:spPr bwMode="auto">
          <a:xfrm>
            <a:off x="304800" y="685800"/>
            <a:ext cx="8610600" cy="3352800"/>
          </a:xfrm>
          <a:prstGeom prst="rect">
            <a:avLst/>
          </a:prstGeom>
          <a:noFill/>
          <a:ln w="9525">
            <a:noFill/>
            <a:miter lim="800000"/>
            <a:headEnd/>
            <a:tailEnd/>
          </a:ln>
          <a:effectLst>
            <a:innerShdw blurRad="114300">
              <a:prstClr val="black"/>
            </a:innerShdw>
          </a:effectLst>
          <a:scene3d>
            <a:camera prst="perspectiveFront"/>
            <a:lightRig rig="threePt" dir="t"/>
          </a:scene3d>
        </p:spPr>
      </p:pic>
      <p:pic>
        <p:nvPicPr>
          <p:cNvPr id="27652" name="Picture 1"/>
          <p:cNvPicPr>
            <a:picLocks noChangeAspect="1" noChangeArrowheads="1"/>
          </p:cNvPicPr>
          <p:nvPr/>
        </p:nvPicPr>
        <p:blipFill>
          <a:blip r:embed="rId4"/>
          <a:srcRect/>
          <a:stretch>
            <a:fillRect/>
          </a:stretch>
        </p:blipFill>
        <p:spPr bwMode="auto">
          <a:xfrm>
            <a:off x="381000" y="3886200"/>
            <a:ext cx="8272463"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533400" y="304800"/>
            <a:ext cx="4822539" cy="584775"/>
          </a:xfrm>
          <a:prstGeom prst="rect">
            <a:avLst/>
          </a:prstGeom>
          <a:noFill/>
        </p:spPr>
        <p:txBody>
          <a:bodyPr wrap="none">
            <a:spAutoFit/>
          </a:bodyPr>
          <a:lstStyle/>
          <a:p>
            <a:pP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cs typeface="+mn-cs"/>
              </a:rPr>
              <a:t> Allah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cs typeface="+mn-cs"/>
            </a:endParaRPr>
          </a:p>
        </p:txBody>
      </p:sp>
      <p:sp>
        <p:nvSpPr>
          <p:cNvPr id="10" name="Rectangle 9"/>
          <p:cNvSpPr/>
          <p:nvPr/>
        </p:nvSpPr>
        <p:spPr>
          <a:xfrm>
            <a:off x="685800" y="1905000"/>
            <a:ext cx="8077200" cy="1862048"/>
          </a:xfrm>
          <a:prstGeom prst="rect">
            <a:avLst/>
          </a:prstGeom>
          <a:noFill/>
        </p:spPr>
        <p:txBody>
          <a:bodyPr>
            <a:spAutoFit/>
          </a:bodyPr>
          <a:lstStyle/>
          <a:p>
            <a:pPr algn="ctr" fontAlgn="auto">
              <a:spcBef>
                <a:spcPts val="0"/>
              </a:spcBef>
              <a:spcAft>
                <a:spcPts val="0"/>
              </a:spcAft>
              <a:defRPr/>
            </a:pPr>
            <a:r>
              <a:rPr lang="ar-SA" sz="11500" b="1" dirty="0">
                <a:ln w="3175" cmpd="sng">
                  <a:solidFill>
                    <a:schemeClr val="tx1"/>
                  </a:solidFill>
                  <a:prstDash val="solid"/>
                </a:ln>
                <a:solidFill>
                  <a:schemeClr val="bg1"/>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chemeClr val="bg1"/>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11" name="TextBox 10"/>
          <p:cNvSpPr txBox="1"/>
          <p:nvPr/>
        </p:nvSpPr>
        <p:spPr>
          <a:xfrm>
            <a:off x="1143000" y="3962400"/>
            <a:ext cx="7164103" cy="1446550"/>
          </a:xfrm>
          <a:prstGeom prst="rect">
            <a:avLst/>
          </a:prstGeom>
          <a:noFill/>
          <a:ln w="57150">
            <a:noFill/>
          </a:ln>
        </p:spPr>
        <p:txBody>
          <a:bodyPr>
            <a:spAutoFit/>
          </a:bodyPr>
          <a:lstStyle/>
          <a:p>
            <a:pPr algn="ctr" fontAlgn="auto">
              <a:spcBef>
                <a:spcPts val="0"/>
              </a:spcBef>
              <a:spcAft>
                <a:spcPts val="0"/>
              </a:spcAft>
              <a:defRPr/>
            </a:pPr>
            <a:r>
              <a:rPr lang="en-US" sz="4400" b="1" dirty="0" err="1">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Segala</a:t>
            </a:r>
            <a:r>
              <a:rPr lang="en-US" sz="4400" b="1" dirty="0">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puji-pujian</a:t>
            </a:r>
            <a:r>
              <a:rPr lang="en-US" sz="4400" b="1" dirty="0">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hanya</a:t>
            </a:r>
            <a:r>
              <a:rPr lang="en-US" sz="4400" b="1" dirty="0">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bagi</a:t>
            </a:r>
            <a:r>
              <a:rPr lang="en-US" sz="4400" b="1" dirty="0">
                <a:ln>
                  <a:solidFill>
                    <a:schemeClr val="tx1"/>
                  </a:solidFill>
                </a:ln>
                <a:solidFill>
                  <a:srgbClr val="FFC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Allah S.W.T.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1" name="TextBox 7"/>
          <p:cNvSpPr txBox="1">
            <a:spLocks noChangeArrowheads="1"/>
          </p:cNvSpPr>
          <p:nvPr/>
        </p:nvSpPr>
        <p:spPr bwMode="auto">
          <a:xfrm>
            <a:off x="381000" y="533400"/>
            <a:ext cx="2159000" cy="523875"/>
          </a:xfrm>
          <a:prstGeom prst="rect">
            <a:avLst/>
          </a:prstGeom>
          <a:noFill/>
          <a:ln w="9525">
            <a:noFill/>
            <a:miter lim="800000"/>
            <a:headEnd/>
            <a:tailEnd/>
          </a:ln>
        </p:spPr>
        <p:txBody>
          <a:bodyPr wrap="none">
            <a:spAutoFit/>
          </a:bodyPr>
          <a:lstStyle/>
          <a:p>
            <a:r>
              <a:rPr lang="en-US" sz="2800" b="1" dirty="0" err="1">
                <a:solidFill>
                  <a:srgbClr val="FFFF00"/>
                </a:solidFill>
                <a:latin typeface="Verdana" pitchFamily="34" charset="0"/>
              </a:rPr>
              <a:t>Syahadah</a:t>
            </a:r>
            <a:endParaRPr lang="en-US" sz="2800" b="1" dirty="0">
              <a:solidFill>
                <a:srgbClr val="FFFF00"/>
              </a:solidFill>
              <a:latin typeface="Verdana" pitchFamily="34" charset="0"/>
            </a:endParaRPr>
          </a:p>
        </p:txBody>
      </p:sp>
      <p:sp>
        <p:nvSpPr>
          <p:cNvPr id="9" name="Rectangle 8"/>
          <p:cNvSpPr/>
          <p:nvPr/>
        </p:nvSpPr>
        <p:spPr>
          <a:xfrm>
            <a:off x="381000" y="2057400"/>
            <a:ext cx="8305800" cy="1754326"/>
          </a:xfrm>
          <a:prstGeom prst="rect">
            <a:avLst/>
          </a:prstGeom>
          <a:noFill/>
        </p:spPr>
        <p:txBody>
          <a:bodyPr>
            <a:spAutoFit/>
          </a:bodyPr>
          <a:lstStyle/>
          <a:p>
            <a:pPr algn="ctr" rtl="1" fontAlgn="auto">
              <a:spcBef>
                <a:spcPts val="0"/>
              </a:spcBef>
              <a:spcAft>
                <a:spcPts val="0"/>
              </a:spcAft>
              <a:defRPr/>
            </a:pPr>
            <a:r>
              <a:rPr lang="ar-SA" sz="5400" b="1" dirty="0">
                <a:ln w="19050">
                  <a:solidFill>
                    <a:sysClr val="windowText" lastClr="000000"/>
                  </a:solidFill>
                </a:ln>
                <a:solidFill>
                  <a:srgbClr val="FFFF66"/>
                </a:solidFill>
                <a:effectLst>
                  <a:outerShdw blurRad="38100" dist="38100" dir="2700000" algn="tl">
                    <a:srgbClr val="000000">
                      <a:alpha val="43137"/>
                    </a:srgbClr>
                  </a:outerShdw>
                </a:effectLst>
                <a:latin typeface="+mn-lt"/>
                <a:cs typeface="Traditional Arabic" pitchFamily="2" charset="-78"/>
              </a:rPr>
              <a:t>أَشْهَدُ أَنْ لآ إِلَهَ إِلاَّ اللهُ وَحْدَهُ لاَ شَرِيْكَ لَهُ، وَأَشْهَدُ أَنَّ </a:t>
            </a:r>
            <a:r>
              <a:rPr lang="ar-SA" sz="5400" b="1" dirty="0" smtClean="0">
                <a:ln w="19050">
                  <a:solidFill>
                    <a:sysClr val="windowText" lastClr="000000"/>
                  </a:solidFill>
                </a:ln>
                <a:solidFill>
                  <a:srgbClr val="FFFF66"/>
                </a:solidFill>
                <a:effectLst>
                  <a:outerShdw blurRad="38100" dist="38100" dir="2700000" algn="tl">
                    <a:srgbClr val="000000">
                      <a:alpha val="43137"/>
                    </a:srgbClr>
                  </a:outerShdw>
                </a:effectLst>
                <a:latin typeface="+mn-lt"/>
                <a:cs typeface="Traditional Arabic" pitchFamily="2" charset="-78"/>
              </a:rPr>
              <a:t>سَيِّدَنَا مُحَمَّدًا عَبْدُهُ رَسُوْلُهُ</a:t>
            </a:r>
            <a:endParaRPr lang="en-US" sz="5400" dirty="0">
              <a:ln w="19050">
                <a:solidFill>
                  <a:sysClr val="windowText" lastClr="000000"/>
                </a:solidFill>
              </a:ln>
              <a:solidFill>
                <a:srgbClr val="FFFF66"/>
              </a:solidFill>
              <a:effectLst>
                <a:outerShdw blurRad="38100" dist="38100" dir="2700000" algn="tl">
                  <a:srgbClr val="000000">
                    <a:alpha val="43137"/>
                  </a:srgbClr>
                </a:outerShdw>
              </a:effectLst>
              <a:latin typeface="+mn-lt"/>
              <a:cs typeface="Traditional Arabic" pitchFamily="2" charset="-78"/>
            </a:endParaRPr>
          </a:p>
        </p:txBody>
      </p:sp>
      <p:sp>
        <p:nvSpPr>
          <p:cNvPr id="10" name="TextBox 9"/>
          <p:cNvSpPr txBox="1"/>
          <p:nvPr/>
        </p:nvSpPr>
        <p:spPr>
          <a:xfrm>
            <a:off x="609600" y="4050030"/>
            <a:ext cx="8077200" cy="1969770"/>
          </a:xfrm>
          <a:prstGeom prst="rect">
            <a:avLst/>
          </a:prstGeom>
          <a:noFill/>
          <a:ln w="38100">
            <a:noFill/>
          </a:ln>
        </p:spPr>
        <p:txBody>
          <a:bodyPr wrap="square">
            <a:spAutoFit/>
          </a:bodyPr>
          <a:lstStyle/>
          <a:p>
            <a:pPr algn="ctr" fontAlgn="auto">
              <a:spcBef>
                <a:spcPts val="0"/>
              </a:spcBef>
              <a:spcAft>
                <a:spcPts val="0"/>
              </a:spcAft>
              <a:defRPr/>
            </a:pP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Aku</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bersaksi</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bahawa</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tiada</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tuhan</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yang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disembah</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melainkan</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Allah yang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Maha</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Esa</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a:t>
            </a:r>
          </a:p>
          <a:p>
            <a:pPr algn="ctr" fontAlgn="auto">
              <a:spcBef>
                <a:spcPts val="0"/>
              </a:spcBef>
              <a:spcAft>
                <a:spcPts val="0"/>
              </a:spcAft>
              <a:defRPr/>
            </a:pPr>
            <a:endParaRPr lang="en-US"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endParaRPr>
          </a:p>
          <a:p>
            <a:pPr algn="ctr" fontAlgn="auto">
              <a:spcBef>
                <a:spcPts val="0"/>
              </a:spcBef>
              <a:spcAft>
                <a:spcPts val="0"/>
              </a:spcAft>
              <a:defRPr/>
            </a:pP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Aku</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juga</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bersaksi</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bahawa</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Nabi</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Muhammad S.A.W.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adalah</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hambaNya</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dan</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6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rasulNya</a:t>
            </a:r>
            <a:r>
              <a:rPr lang="en-US" sz="26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533400" y="304800"/>
            <a:ext cx="2370137" cy="584200"/>
          </a:xfrm>
          <a:prstGeom prst="rect">
            <a:avLst/>
          </a:prstGeom>
          <a:noFill/>
        </p:spPr>
        <p:txBody>
          <a:bodyPr wrap="none">
            <a:spAutoFit/>
          </a:bodyPr>
          <a:lstStyle/>
          <a:p>
            <a:pP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cs typeface="+mn-cs"/>
            </a:endParaRPr>
          </a:p>
        </p:txBody>
      </p:sp>
      <p:sp>
        <p:nvSpPr>
          <p:cNvPr id="7" name="TextBox 6"/>
          <p:cNvSpPr txBox="1"/>
          <p:nvPr/>
        </p:nvSpPr>
        <p:spPr>
          <a:xfrm>
            <a:off x="609600" y="3644900"/>
            <a:ext cx="7924800" cy="1384300"/>
          </a:xfrm>
          <a:prstGeom prst="rect">
            <a:avLst/>
          </a:prstGeom>
          <a:noFill/>
          <a:ln w="38100">
            <a:noFill/>
          </a:ln>
        </p:spPr>
        <p:txBody>
          <a:bodyPr>
            <a:spAutoFit/>
          </a:bodyPr>
          <a:lstStyle/>
          <a:p>
            <a:pPr algn="ctr" fontAlgn="auto">
              <a:spcBef>
                <a:spcPts val="0"/>
              </a:spcBef>
              <a:spcAft>
                <a:spcPts val="0"/>
              </a:spcAft>
              <a:defRPr/>
            </a:pP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Aku</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bersaksi</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bahawa</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tiada</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tuhan</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disembah</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melainkan</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Allah yang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Maha</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Esa</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tiada</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sekutu</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bagiNya</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
            </a:r>
            <a:endParaRPr lang="en-US" sz="11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endParaRPr>
          </a:p>
        </p:txBody>
      </p:sp>
      <p:sp>
        <p:nvSpPr>
          <p:cNvPr id="8" name="Rectangle 7"/>
          <p:cNvSpPr/>
          <p:nvPr/>
        </p:nvSpPr>
        <p:spPr>
          <a:xfrm>
            <a:off x="685800" y="5181600"/>
            <a:ext cx="8001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Aku</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Juga</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Bersaksi</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Bahawa</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Nabi</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 Muhammad S.A.W.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Adalah</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Hambanya</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 Dan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Rasulnya</a:t>
            </a:r>
            <a:r>
              <a:rPr lang="en-US" sz="2800" b="1" dirty="0" smtClean="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 </a:t>
            </a:r>
            <a:r>
              <a:rPr lang="en-US" sz="2800" b="1" dirty="0" smtClean="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yang </a:t>
            </a:r>
            <a:r>
              <a:rPr lang="en-US" sz="2800" b="1" dirty="0" err="1" smtClean="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diutuskan</a:t>
            </a:r>
            <a:r>
              <a:rPr lang="en-US" sz="2800" b="1" dirty="0" smtClean="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Untuk</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Seluruh</a:t>
            </a:r>
            <a:r>
              <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 </a:t>
            </a:r>
            <a:r>
              <a:rPr lang="en-US" sz="28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rPr>
              <a:t>Alam</a:t>
            </a:r>
            <a:endParaRPr lang="en-US" sz="28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ea typeface="Arial Unicode MS" pitchFamily="34" charset="-128"/>
              <a:cs typeface="Arial" pitchFamily="34" charset="0"/>
            </a:endParaRPr>
          </a:p>
        </p:txBody>
      </p:sp>
      <p:sp>
        <p:nvSpPr>
          <p:cNvPr id="9" name="Rectangle 8"/>
          <p:cNvSpPr/>
          <p:nvPr/>
        </p:nvSpPr>
        <p:spPr>
          <a:xfrm>
            <a:off x="304800" y="1524000"/>
            <a:ext cx="8534400" cy="1938992"/>
          </a:xfrm>
          <a:prstGeom prst="rect">
            <a:avLst/>
          </a:prstGeom>
          <a:noFill/>
          <a:ln>
            <a:noFill/>
          </a:ln>
        </p:spPr>
        <p:txBody>
          <a:bodyPr>
            <a:spAutoFit/>
          </a:bodyPr>
          <a:lstStyle/>
          <a:p>
            <a:pPr algn="ctr" fontAlgn="auto">
              <a:spcBef>
                <a:spcPts val="0"/>
              </a:spcBef>
              <a:spcAft>
                <a:spcPts val="0"/>
              </a:spcAft>
              <a:defRPr/>
            </a:pPr>
            <a:r>
              <a:rPr lang="ar-EG" sz="6000" b="1" dirty="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وَأَشْهَدُ أَنَّ </a:t>
            </a:r>
            <a:r>
              <a:rPr lang="ar-EG" sz="60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مُحَمَّدًا </a:t>
            </a:r>
            <a:r>
              <a:rPr lang="ar-EG" sz="6000" b="1" dirty="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عَبْدُهُ وَرَسُوْلُهُ </a:t>
            </a:r>
            <a:r>
              <a:rPr lang="ar-SA" sz="60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الْمَبْعُوْثُ</a:t>
            </a:r>
            <a:r>
              <a:rPr lang="ar-EG" sz="60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 </a:t>
            </a:r>
            <a:r>
              <a:rPr lang="ar-EG" sz="6000" b="1" dirty="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رَحْمَةً لِّلْعَالَمِيْنَ</a:t>
            </a:r>
            <a:endParaRPr lang="en-US" sz="6000" b="1" dirty="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477838" y="330200"/>
            <a:ext cx="2223429" cy="646331"/>
          </a:xfrm>
          <a:prstGeom prst="rect">
            <a:avLst/>
          </a:prstGeom>
          <a:noFill/>
        </p:spPr>
        <p:txBody>
          <a:bodyPr wrap="none">
            <a:spAutoFit/>
          </a:bodyPr>
          <a:lstStyle/>
          <a:p>
            <a:pPr fontAlgn="auto">
              <a:spcBef>
                <a:spcPts val="0"/>
              </a:spcBef>
              <a:spcAft>
                <a:spcPts val="0"/>
              </a:spcAft>
              <a:defRPr/>
            </a:pPr>
            <a:r>
              <a:rPr lang="en-US" sz="3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mj-lt"/>
                <a:cs typeface="+mn-cs"/>
              </a:rPr>
              <a:t>Selawat</a:t>
            </a:r>
            <a:endParaRPr lang="en-US" sz="3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mj-lt"/>
              <a:cs typeface="+mn-cs"/>
            </a:endParaRPr>
          </a:p>
        </p:txBody>
      </p:sp>
      <p:sp>
        <p:nvSpPr>
          <p:cNvPr id="8" name="Text Box 2"/>
          <p:cNvSpPr txBox="1">
            <a:spLocks noChangeArrowheads="1"/>
          </p:cNvSpPr>
          <p:nvPr/>
        </p:nvSpPr>
        <p:spPr bwMode="auto">
          <a:xfrm>
            <a:off x="457200" y="3615473"/>
            <a:ext cx="8382000" cy="2064284"/>
          </a:xfrm>
          <a:prstGeom prst="rect">
            <a:avLst/>
          </a:prstGeom>
          <a:noFill/>
          <a:ln w="38100">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Cucurilah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Rahmat</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Sejahtera </a:t>
            </a:r>
            <a:endPar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an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Berkatilah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Ke</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Atas</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Junjungan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Kami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
            </a:r>
            <a:endPar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Nabi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Muhammad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s.a.w</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serta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Keluarga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Seluruh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Sahabatnya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
            </a:r>
          </a:p>
        </p:txBody>
      </p:sp>
      <p:sp>
        <p:nvSpPr>
          <p:cNvPr id="9" name="Rectangle 8"/>
          <p:cNvSpPr/>
          <p:nvPr/>
        </p:nvSpPr>
        <p:spPr>
          <a:xfrm>
            <a:off x="457200" y="1634273"/>
            <a:ext cx="8382000" cy="1446550"/>
          </a:xfrm>
          <a:prstGeom prst="rect">
            <a:avLst/>
          </a:prstGeom>
          <a:noFill/>
          <a:ln>
            <a:noFill/>
          </a:ln>
        </p:spPr>
        <p:txBody>
          <a:bodyPr>
            <a:spAutoFit/>
          </a:bodyPr>
          <a:lstStyle/>
          <a:p>
            <a:pPr algn="ctr" fontAlgn="auto">
              <a:spcBef>
                <a:spcPts val="0"/>
              </a:spcBef>
              <a:spcAft>
                <a:spcPts val="0"/>
              </a:spcAft>
              <a:defRPr/>
            </a:pPr>
            <a:r>
              <a:rPr lang="ar-EG" sz="4400" b="1" dirty="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اللَّهُمَّ صَلِّ </a:t>
            </a:r>
            <a:r>
              <a:rPr lang="ar-EG" sz="44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وَسَلِّمْ</a:t>
            </a:r>
            <a:r>
              <a:rPr lang="ar-SA" sz="44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 </a:t>
            </a:r>
            <a:r>
              <a:rPr lang="ar-EG" sz="44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عَلَى </a:t>
            </a:r>
            <a:r>
              <a:rPr lang="ar-SA" sz="44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هَذَا النَّبِيِّ الْكَرِيْمِ</a:t>
            </a:r>
            <a:r>
              <a:rPr lang="ar-EG" sz="44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 سَيِّدِنَا مُحَمَّدٍ </a:t>
            </a:r>
            <a:r>
              <a:rPr lang="ar-EG" sz="4400" b="1" dirty="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وَّعَلَى ءَالِهِ وَصَحْبِهِ </a:t>
            </a:r>
            <a:r>
              <a:rPr lang="ar-SA" sz="44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وَمَنْ  تبَِعَهُمْ بِإِحْسَانٍ إِلىَ يَوْمِ الدِّيْنِ</a:t>
            </a:r>
            <a:endParaRPr lang="en-US" sz="4400" b="1" dirty="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TextBox 9"/>
          <p:cNvSpPr txBox="1"/>
          <p:nvPr/>
        </p:nvSpPr>
        <p:spPr>
          <a:xfrm>
            <a:off x="533400" y="420469"/>
            <a:ext cx="8229600" cy="646331"/>
          </a:xfrm>
          <a:prstGeom prst="rect">
            <a:avLst/>
          </a:prstGeom>
          <a:noFill/>
        </p:spPr>
        <p:txBody>
          <a:bodyPr>
            <a:spAutoFit/>
          </a:bodyPr>
          <a:lstStyle/>
          <a:p>
            <a:pPr fontAlgn="auto">
              <a:spcBef>
                <a:spcPts val="0"/>
              </a:spcBef>
              <a:spcAft>
                <a:spcPts val="0"/>
              </a:spcAft>
              <a:defRPr/>
            </a:pPr>
            <a:r>
              <a:rPr lang="en-US" sz="3600" dirty="0" err="1">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600" dirty="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533400" y="1871008"/>
            <a:ext cx="8229600" cy="1938992"/>
          </a:xfrm>
          <a:prstGeom prst="rect">
            <a:avLst/>
          </a:prstGeom>
          <a:noFill/>
          <a:ln w="57150">
            <a:noFill/>
          </a:ln>
        </p:spPr>
        <p:txBody>
          <a:bodyPr wrap="square">
            <a:spAutoFit/>
          </a:bodyPr>
          <a:lstStyle/>
          <a:p>
            <a:pPr algn="ctr" fontAlgn="auto">
              <a:spcBef>
                <a:spcPts val="0"/>
              </a:spcBef>
              <a:spcAft>
                <a:spcPts val="0"/>
              </a:spcAft>
              <a:defRPr/>
            </a:pPr>
            <a:r>
              <a:rPr lang="ar-SA" sz="6000" b="1" dirty="0" smtClean="0">
                <a:solidFill>
                  <a:srgbClr val="FFFF00"/>
                </a:solidFill>
                <a:effectLst>
                  <a:glow rad="101600">
                    <a:schemeClr val="tx1">
                      <a:alpha val="60000"/>
                    </a:schemeClr>
                  </a:glow>
                </a:effectLst>
                <a:cs typeface="Traditional Arabic" pitchFamily="2" charset="-78"/>
              </a:rPr>
              <a:t>، اتَّقُوْا اللهَ، أُوْصِيْكُمْ وَإِيَّايَ بِتَقْوَى اللهِ، فَقَدْ فَازَ الْمُتَّقُوْنَ</a:t>
            </a:r>
            <a:endParaRPr lang="en-US" sz="6000" b="1" dirty="0">
              <a:ln>
                <a:solidFill>
                  <a:schemeClr val="tx1"/>
                </a:solidFill>
              </a:ln>
              <a:solidFill>
                <a:srgbClr val="FFFF00"/>
              </a:solidFill>
              <a:effectLst>
                <a:glow rad="101600">
                  <a:schemeClr val="tx1">
                    <a:alpha val="60000"/>
                  </a:schemeClr>
                </a:glow>
              </a:effectLst>
              <a:latin typeface="+mn-lt"/>
              <a:cs typeface="Traditional Arabic" pitchFamily="2" charset="-78"/>
            </a:endParaRPr>
          </a:p>
        </p:txBody>
      </p:sp>
      <p:sp>
        <p:nvSpPr>
          <p:cNvPr id="12" name="Text Box 2"/>
          <p:cNvSpPr txBox="1">
            <a:spLocks noChangeArrowheads="1"/>
          </p:cNvSpPr>
          <p:nvPr/>
        </p:nvSpPr>
        <p:spPr bwMode="auto">
          <a:xfrm>
            <a:off x="304800" y="3999450"/>
            <a:ext cx="8534400" cy="2248950"/>
          </a:xfrm>
          <a:prstGeom prst="rect">
            <a:avLst/>
          </a:prstGeom>
          <a:noFill/>
          <a:ln w="57150">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Bertaqwalah</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kepada</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Allah S.W.T.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dengan</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sebenar-benar</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taqwa</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Maka</a:t>
            </a:r>
            <a:r>
              <a:rPr lang="en-GB" sz="32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berjayalah</a:t>
            </a:r>
            <a:r>
              <a:rPr lang="en-GB" sz="32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orang-orang</a:t>
            </a:r>
            <a:r>
              <a:rPr lang="en-GB" sz="32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yang </a:t>
            </a:r>
            <a:r>
              <a:rPr lang="en-GB" sz="32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bertaqwa</a:t>
            </a:r>
            <a:r>
              <a:rPr lang="en-GB" sz="32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t>
            </a:r>
            <a:endPar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ound Diagonal Corner Rectangle 6"/>
          <p:cNvSpPr/>
          <p:nvPr/>
        </p:nvSpPr>
        <p:spPr>
          <a:xfrm>
            <a:off x="769937" y="1600200"/>
            <a:ext cx="7993063" cy="1066800"/>
          </a:xfrm>
          <a:prstGeom prst="round2DiagRect">
            <a:avLst/>
          </a:prstGeom>
          <a:solidFill>
            <a:srgbClr val="0066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Bertaqwalah</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kepada</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Allah</a:t>
            </a:r>
            <a:endParaRPr lang="en-US"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8" name="Round Diagonal Corner Rectangle 7"/>
          <p:cNvSpPr/>
          <p:nvPr/>
        </p:nvSpPr>
        <p:spPr>
          <a:xfrm>
            <a:off x="769937" y="2971800"/>
            <a:ext cx="7993063" cy="1371600"/>
          </a:xfrm>
          <a:prstGeom prst="round2DiagRect">
            <a:avLst/>
          </a:prstGeom>
          <a:solidFill>
            <a:srgbClr val="FF00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Semoga</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beroleh</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segala</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kurniaan</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nikmat</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dari</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Allah</a:t>
            </a:r>
            <a:endParaRPr lang="en-US"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grpSp>
        <p:nvGrpSpPr>
          <p:cNvPr id="9" name="Group 9"/>
          <p:cNvGrpSpPr>
            <a:grpSpLocks/>
          </p:cNvGrpSpPr>
          <p:nvPr/>
        </p:nvGrpSpPr>
        <p:grpSpPr bwMode="auto">
          <a:xfrm>
            <a:off x="228600" y="2057400"/>
            <a:ext cx="914400" cy="374072"/>
            <a:chOff x="1524000" y="2057400"/>
            <a:chExt cx="914400" cy="914400"/>
          </a:xfrm>
          <a:effectLst>
            <a:glow rad="101600">
              <a:schemeClr val="tx1">
                <a:alpha val="60000"/>
              </a:schemeClr>
            </a:glow>
          </a:effectLst>
        </p:grpSpPr>
        <p:sp>
          <p:nvSpPr>
            <p:cNvPr id="10" name="Rectangle 9"/>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1" name="Rectangle 10"/>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2" name="Rectangle 11"/>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3" name="Rectangle 12"/>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grpSp>
      <p:grpSp>
        <p:nvGrpSpPr>
          <p:cNvPr id="14" name="Group 10"/>
          <p:cNvGrpSpPr>
            <a:grpSpLocks/>
          </p:cNvGrpSpPr>
          <p:nvPr/>
        </p:nvGrpSpPr>
        <p:grpSpPr bwMode="auto">
          <a:xfrm>
            <a:off x="183444" y="3581400"/>
            <a:ext cx="914400" cy="374072"/>
            <a:chOff x="1524000" y="2057400"/>
            <a:chExt cx="914400" cy="914400"/>
          </a:xfrm>
          <a:effectLst>
            <a:glow rad="101600">
              <a:schemeClr val="tx1">
                <a:alpha val="60000"/>
              </a:schemeClr>
            </a:glow>
          </a:effectLst>
        </p:grpSpPr>
        <p:sp>
          <p:nvSpPr>
            <p:cNvPr id="15" name="Rectangle 14"/>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6" name="Rectangle 15"/>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7" name="Rectangle 16"/>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8" name="Rectangle 17"/>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grpSp>
      <p:sp>
        <p:nvSpPr>
          <p:cNvPr id="19" name="Round Diagonal Corner Rectangle 18"/>
          <p:cNvSpPr/>
          <p:nvPr/>
        </p:nvSpPr>
        <p:spPr>
          <a:xfrm>
            <a:off x="762000" y="4648200"/>
            <a:ext cx="8077200" cy="1828800"/>
          </a:xfrm>
          <a:prstGeom prst="round2DiagRect">
            <a:avLst/>
          </a:prstGeom>
          <a:solidFill>
            <a:srgbClr val="00B0F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Ketaqwaan</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kepada</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Allah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akan</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meningkatkan</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darjat</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paling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tinggi</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di</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sisi</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Allah</a:t>
            </a:r>
            <a:endParaRPr lang="en-US"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grpSp>
        <p:nvGrpSpPr>
          <p:cNvPr id="20" name="Group 10"/>
          <p:cNvGrpSpPr>
            <a:grpSpLocks/>
          </p:cNvGrpSpPr>
          <p:nvPr/>
        </p:nvGrpSpPr>
        <p:grpSpPr bwMode="auto">
          <a:xfrm>
            <a:off x="225777" y="5791200"/>
            <a:ext cx="914400" cy="374072"/>
            <a:chOff x="1524000" y="2057400"/>
            <a:chExt cx="914400" cy="914400"/>
          </a:xfrm>
          <a:effectLst>
            <a:glow rad="101600">
              <a:schemeClr val="tx1">
                <a:alpha val="60000"/>
              </a:schemeClr>
            </a:glow>
          </a:effectLst>
        </p:grpSpPr>
        <p:sp>
          <p:nvSpPr>
            <p:cNvPr id="21" name="Rectangle 20"/>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22" name="Rectangle 21"/>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23" name="Rectangle 22"/>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24" name="Rectangle 23"/>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grpSp>
      <p:sp>
        <p:nvSpPr>
          <p:cNvPr id="25" name="TextBox 24"/>
          <p:cNvSpPr txBox="1"/>
          <p:nvPr/>
        </p:nvSpPr>
        <p:spPr>
          <a:xfrm>
            <a:off x="477838" y="330200"/>
            <a:ext cx="3255962" cy="646331"/>
          </a:xfrm>
          <a:prstGeom prst="rect">
            <a:avLst/>
          </a:prstGeom>
          <a:noFill/>
        </p:spPr>
        <p:txBody>
          <a:bodyPr wrap="square">
            <a:spAutoFit/>
          </a:bodyPr>
          <a:lstStyle/>
          <a:p>
            <a:pPr fontAlgn="auto">
              <a:spcBef>
                <a:spcPts val="0"/>
              </a:spcBef>
              <a:spcAft>
                <a:spcPts val="0"/>
              </a:spcAft>
              <a:defRPr/>
            </a:pPr>
            <a:r>
              <a:rPr lang="en-US" sz="3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mj-lt"/>
                <a:cs typeface="+mn-cs"/>
              </a:rPr>
              <a:t>Seruan</a:t>
            </a:r>
            <a:endParaRPr lang="en-US" sz="3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mj-l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ound Diagonal Corner Rectangle 6"/>
          <p:cNvSpPr/>
          <p:nvPr/>
        </p:nvSpPr>
        <p:spPr>
          <a:xfrm>
            <a:off x="228600" y="1828800"/>
            <a:ext cx="8610600" cy="1143000"/>
          </a:xfrm>
          <a:prstGeom prst="round2Diag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Melalui</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penekanan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kepada</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akidah</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dalam</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diri</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umat</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Islam</a:t>
            </a:r>
            <a:endParaRPr lang="en-US"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8" name="Round Diagonal Corner Rectangle 7"/>
          <p:cNvSpPr/>
          <p:nvPr/>
        </p:nvSpPr>
        <p:spPr>
          <a:xfrm>
            <a:off x="304800" y="3657600"/>
            <a:ext cx="8534400" cy="1752600"/>
          </a:xfrm>
          <a:prstGeom prst="round2DiagRect">
            <a:avLst/>
          </a:prstGeom>
          <a:solidFill>
            <a:srgbClr val="FF00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Rasulullah</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berjaya</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membangunkan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“MODAL INSAN”  yang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merubah</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dan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membangunkan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kehidupan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manusia</a:t>
            </a:r>
            <a:endParaRPr lang="en-US"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25" name="TextBox 24"/>
          <p:cNvSpPr txBox="1"/>
          <p:nvPr/>
        </p:nvSpPr>
        <p:spPr>
          <a:xfrm>
            <a:off x="304800" y="112693"/>
            <a:ext cx="8229600" cy="954107"/>
          </a:xfrm>
          <a:prstGeom prst="rect">
            <a:avLst/>
          </a:prstGeom>
          <a:noFill/>
        </p:spPr>
        <p:txBody>
          <a:bodyPr>
            <a:spAutoFit/>
          </a:bodyPr>
          <a:lstStyle/>
          <a:p>
            <a:pPr fontAlgn="auto">
              <a:spcBef>
                <a:spcPts val="0"/>
              </a:spcBef>
              <a:spcAft>
                <a:spcPts val="0"/>
              </a:spcAft>
              <a:defRPr/>
            </a:pP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Proses</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pembinaan</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model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insan</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dilaksana</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pada</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zaman</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26" name="Down Arrow 25"/>
          <p:cNvSpPr/>
          <p:nvPr/>
        </p:nvSpPr>
        <p:spPr>
          <a:xfrm rot="2242249">
            <a:off x="7837533" y="2551067"/>
            <a:ext cx="838200" cy="1284521"/>
          </a:xfrm>
          <a:prstGeom prst="down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152400" y="188893"/>
            <a:ext cx="8839200" cy="954107"/>
          </a:xfrm>
          <a:prstGeom prst="rect">
            <a:avLst/>
          </a:prstGeom>
          <a:noFill/>
        </p:spPr>
        <p:txBody>
          <a:bodyPr wrap="square">
            <a:spAutoFit/>
          </a:bodyPr>
          <a:lstStyle/>
          <a:p>
            <a:pPr algn="ctr" fontAlgn="auto">
              <a:spcBef>
                <a:spcPts val="0"/>
              </a:spcBef>
              <a:spcAft>
                <a:spcPts val="0"/>
              </a:spcAft>
              <a:defRPr/>
            </a:pP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Antara</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hasil</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kejayaan</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selama</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23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tahun</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umatnya</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8" name="Round Diagonal Corner Rectangle 7"/>
          <p:cNvSpPr/>
          <p:nvPr/>
        </p:nvSpPr>
        <p:spPr>
          <a:xfrm>
            <a:off x="152400" y="1676400"/>
            <a:ext cx="3962400" cy="969818"/>
          </a:xfrm>
          <a:prstGeom prst="round2Diag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kegelapan</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9" name="Round Diagonal Corner Rectangle 8"/>
          <p:cNvSpPr/>
          <p:nvPr/>
        </p:nvSpPr>
        <p:spPr>
          <a:xfrm>
            <a:off x="152400" y="2971800"/>
            <a:ext cx="3962400" cy="969818"/>
          </a:xfrm>
          <a:prstGeom prst="round2Diag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persengketaan</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10" name="Round Diagonal Corner Rectangle 9"/>
          <p:cNvSpPr/>
          <p:nvPr/>
        </p:nvSpPr>
        <p:spPr>
          <a:xfrm>
            <a:off x="152399" y="4191000"/>
            <a:ext cx="3962401" cy="1066800"/>
          </a:xfrm>
          <a:prstGeom prst="round2Diag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rendah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akal</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budi</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11" name="Round Diagonal Corner Rectangle 10"/>
          <p:cNvSpPr/>
          <p:nvPr/>
        </p:nvSpPr>
        <p:spPr>
          <a:xfrm>
            <a:off x="152400" y="5551311"/>
            <a:ext cx="3886200" cy="969818"/>
          </a:xfrm>
          <a:prstGeom prst="round2Diag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kejahilan</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12" name="Round Diagonal Corner Rectangle 11"/>
          <p:cNvSpPr/>
          <p:nvPr/>
        </p:nvSpPr>
        <p:spPr>
          <a:xfrm>
            <a:off x="4495800" y="1676400"/>
            <a:ext cx="4495800" cy="969818"/>
          </a:xfrm>
          <a:prstGeom prst="round2Diag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cahaya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iman</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13" name="Round Diagonal Corner Rectangle 12"/>
          <p:cNvSpPr/>
          <p:nvPr/>
        </p:nvSpPr>
        <p:spPr>
          <a:xfrm>
            <a:off x="4495800" y="2971800"/>
            <a:ext cx="4495800" cy="969818"/>
          </a:xfrm>
          <a:prstGeom prst="round2Diag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keamanan</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14" name="Round Diagonal Corner Rectangle 13"/>
          <p:cNvSpPr/>
          <p:nvPr/>
        </p:nvSpPr>
        <p:spPr>
          <a:xfrm>
            <a:off x="4495800" y="4191000"/>
            <a:ext cx="4495800" cy="1066800"/>
          </a:xfrm>
          <a:prstGeom prst="round2Diag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tinggi</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peradaban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p>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dan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ketamadunan</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15" name="Round Diagonal Corner Rectangle 14"/>
          <p:cNvSpPr/>
          <p:nvPr/>
        </p:nvSpPr>
        <p:spPr>
          <a:xfrm>
            <a:off x="4495800" y="5562600"/>
            <a:ext cx="4419600" cy="969818"/>
          </a:xfrm>
          <a:prstGeom prst="round2Diag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keilmuan</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16" name="Striped Right Arrow 15"/>
          <p:cNvSpPr/>
          <p:nvPr/>
        </p:nvSpPr>
        <p:spPr>
          <a:xfrm>
            <a:off x="3886200" y="1828800"/>
            <a:ext cx="838200" cy="457200"/>
          </a:xfrm>
          <a:prstGeom prst="stripedRightArrow">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7" name="Striped Right Arrow 16"/>
          <p:cNvSpPr/>
          <p:nvPr/>
        </p:nvSpPr>
        <p:spPr>
          <a:xfrm>
            <a:off x="3894666" y="3180645"/>
            <a:ext cx="838200" cy="457200"/>
          </a:xfrm>
          <a:prstGeom prst="stripedRightArrow">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8" name="Striped Right Arrow 17"/>
          <p:cNvSpPr/>
          <p:nvPr/>
        </p:nvSpPr>
        <p:spPr>
          <a:xfrm>
            <a:off x="3886200" y="4464756"/>
            <a:ext cx="838200" cy="457200"/>
          </a:xfrm>
          <a:prstGeom prst="stripedRightArrow">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9" name="Striped Right Arrow 18"/>
          <p:cNvSpPr/>
          <p:nvPr/>
        </p:nvSpPr>
        <p:spPr>
          <a:xfrm>
            <a:off x="3962400" y="5760156"/>
            <a:ext cx="838200" cy="457200"/>
          </a:xfrm>
          <a:prstGeom prst="stripedRightArrow">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ound Diagonal Corner Rectangle 6"/>
          <p:cNvSpPr/>
          <p:nvPr/>
        </p:nvSpPr>
        <p:spPr>
          <a:xfrm>
            <a:off x="228600" y="2057399"/>
            <a:ext cx="3886200" cy="979311"/>
          </a:xfrm>
          <a:prstGeom prst="round2Diag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perpecahan</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8" name="Round Diagonal Corner Rectangle 7"/>
          <p:cNvSpPr/>
          <p:nvPr/>
        </p:nvSpPr>
        <p:spPr>
          <a:xfrm>
            <a:off x="4572000" y="2068688"/>
            <a:ext cx="4419600" cy="979311"/>
          </a:xfrm>
          <a:prstGeom prst="round2Diag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perpaduan</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9" name="Striped Right Arrow 8"/>
          <p:cNvSpPr/>
          <p:nvPr/>
        </p:nvSpPr>
        <p:spPr>
          <a:xfrm>
            <a:off x="4038600" y="2286000"/>
            <a:ext cx="838200" cy="457200"/>
          </a:xfrm>
          <a:prstGeom prst="stripedRightArrow">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TextBox 9"/>
          <p:cNvSpPr txBox="1"/>
          <p:nvPr/>
        </p:nvSpPr>
        <p:spPr>
          <a:xfrm>
            <a:off x="152400" y="188893"/>
            <a:ext cx="8839200" cy="954107"/>
          </a:xfrm>
          <a:prstGeom prst="rect">
            <a:avLst/>
          </a:prstGeom>
          <a:noFill/>
        </p:spPr>
        <p:txBody>
          <a:bodyPr wrap="square">
            <a:spAutoFit/>
          </a:bodyPr>
          <a:lstStyle/>
          <a:p>
            <a:pPr algn="ctr" fontAlgn="auto">
              <a:spcBef>
                <a:spcPts val="0"/>
              </a:spcBef>
              <a:spcAft>
                <a:spcPts val="0"/>
              </a:spcAft>
              <a:defRPr/>
            </a:pP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Antara</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hasil</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kejayaan</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selama</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23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tahun</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umatnya</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ound Diagonal Corner Rectangle 10"/>
          <p:cNvSpPr/>
          <p:nvPr/>
        </p:nvSpPr>
        <p:spPr>
          <a:xfrm>
            <a:off x="174978" y="3254022"/>
            <a:ext cx="3886200" cy="979311"/>
          </a:xfrm>
          <a:prstGeom prst="round2Diag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kebencian</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12" name="Round Diagonal Corner Rectangle 11"/>
          <p:cNvSpPr/>
          <p:nvPr/>
        </p:nvSpPr>
        <p:spPr>
          <a:xfrm>
            <a:off x="4518378" y="3265311"/>
            <a:ext cx="4419600" cy="979311"/>
          </a:xfrm>
          <a:prstGeom prst="round2Diag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kasih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sayang</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13" name="Striped Right Arrow 12"/>
          <p:cNvSpPr/>
          <p:nvPr/>
        </p:nvSpPr>
        <p:spPr>
          <a:xfrm>
            <a:off x="3984978" y="3482623"/>
            <a:ext cx="838200" cy="457200"/>
          </a:xfrm>
          <a:prstGeom prst="stripedRightArrow">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0" name="Round Diagonal Corner Rectangle 19"/>
          <p:cNvSpPr/>
          <p:nvPr/>
        </p:nvSpPr>
        <p:spPr>
          <a:xfrm>
            <a:off x="206022" y="4419600"/>
            <a:ext cx="3886200" cy="979311"/>
          </a:xfrm>
          <a:prstGeom prst="round2Diag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syirik</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21" name="Round Diagonal Corner Rectangle 20"/>
          <p:cNvSpPr/>
          <p:nvPr/>
        </p:nvSpPr>
        <p:spPr>
          <a:xfrm>
            <a:off x="4549422" y="4430889"/>
            <a:ext cx="4419600" cy="979311"/>
          </a:xfrm>
          <a:prstGeom prst="round2Diag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m</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engesakan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Allah</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22" name="Striped Right Arrow 21"/>
          <p:cNvSpPr/>
          <p:nvPr/>
        </p:nvSpPr>
        <p:spPr>
          <a:xfrm>
            <a:off x="4016022" y="4648201"/>
            <a:ext cx="838200" cy="457200"/>
          </a:xfrm>
          <a:prstGeom prst="stripedRightArrow">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152400" y="391180"/>
            <a:ext cx="8839200" cy="523220"/>
          </a:xfrm>
          <a:prstGeom prst="rect">
            <a:avLst/>
          </a:prstGeom>
          <a:noFill/>
        </p:spPr>
        <p:txBody>
          <a:bodyPr wrap="square">
            <a:spAutoFit/>
          </a:bodyPr>
          <a:lstStyle/>
          <a:p>
            <a:pPr algn="ctr" fontAlgn="auto">
              <a:spcBef>
                <a:spcPts val="0"/>
              </a:spcBef>
              <a:spcAft>
                <a:spcPts val="0"/>
              </a:spcAft>
              <a:defRPr/>
            </a:pP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Melalui</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kepimpinan</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antaranya</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2" name="Round Diagonal Corner Rectangle 11"/>
          <p:cNvSpPr/>
          <p:nvPr/>
        </p:nvSpPr>
        <p:spPr>
          <a:xfrm>
            <a:off x="304800" y="4648200"/>
            <a:ext cx="8229600" cy="1828800"/>
          </a:xfrm>
          <a:prstGeom prst="round2Diag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Lahirnya</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generasi</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berperibadian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mulia</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sebagai</a:t>
            </a:r>
            <a:r>
              <a:rPr lang="en-US"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agen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perubah</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masyarakat</a:t>
            </a:r>
            <a:endParaRPr lang="en-US"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10" name="Curved Down Arrow 9"/>
          <p:cNvSpPr/>
          <p:nvPr/>
        </p:nvSpPr>
        <p:spPr>
          <a:xfrm rot="2776174">
            <a:off x="5778640" y="2338045"/>
            <a:ext cx="3622308" cy="1723786"/>
          </a:xfrm>
          <a:prstGeom prst="curvedDownArrow">
            <a:avLst/>
          </a:prstGeom>
          <a:solidFill>
            <a:srgbClr val="FFFF00"/>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 name="Curved Down Arrow 10"/>
          <p:cNvSpPr/>
          <p:nvPr/>
        </p:nvSpPr>
        <p:spPr>
          <a:xfrm rot="1147581">
            <a:off x="6055557" y="3610769"/>
            <a:ext cx="1681406" cy="847846"/>
          </a:xfrm>
          <a:prstGeom prst="curvedDownArrow">
            <a:avLst/>
          </a:prstGeom>
          <a:solidFill>
            <a:srgbClr val="FFFF00"/>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ound Diagonal Corner Rectangle 7"/>
          <p:cNvSpPr/>
          <p:nvPr/>
        </p:nvSpPr>
        <p:spPr>
          <a:xfrm>
            <a:off x="228600" y="1600200"/>
            <a:ext cx="7772400" cy="1143000"/>
          </a:xfrm>
          <a:prstGeom prst="round2DiagRect">
            <a:avLst/>
          </a:prstGeom>
          <a:solidFill>
            <a:srgbClr val="FF00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Mendidik</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dan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menanam</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akidah</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yang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kental</a:t>
            </a:r>
            <a:endParaRPr lang="en-US"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9" name="Round Diagonal Corner Rectangle 8"/>
          <p:cNvSpPr/>
          <p:nvPr/>
        </p:nvSpPr>
        <p:spPr>
          <a:xfrm>
            <a:off x="228600" y="2895600"/>
            <a:ext cx="6324600" cy="1447800"/>
          </a:xfrm>
          <a:prstGeom prst="round2DiagRect">
            <a:avLst/>
          </a:prstGeom>
          <a:solidFill>
            <a:srgbClr val="FF00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Rasulullah</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juga</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dijadikan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teladan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oleh</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para</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sahabat</a:t>
            </a:r>
            <a:endParaRPr lang="en-US"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152400" y="391180"/>
            <a:ext cx="8839200" cy="954107"/>
          </a:xfrm>
          <a:prstGeom prst="rect">
            <a:avLst/>
          </a:prstGeom>
          <a:noFill/>
        </p:spPr>
        <p:txBody>
          <a:bodyPr wrap="square">
            <a:spAutoFit/>
          </a:bodyPr>
          <a:lstStyle/>
          <a:p>
            <a:pPr algn="ctr" fontAlgn="auto">
              <a:spcBef>
                <a:spcPts val="0"/>
              </a:spcBef>
              <a:spcAft>
                <a:spcPts val="0"/>
              </a:spcAft>
              <a:defRPr/>
            </a:pP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Kesan</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kejayaan</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Membina</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Kecemerlangan</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Modal </a:t>
            </a:r>
            <a:r>
              <a:rPr lang="en-US" sz="2800" dirty="0" err="1" smtClean="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Insan</a:t>
            </a:r>
            <a:endParaRPr lang="en-US" sz="2800" dirty="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8" name="Rectangle 7"/>
          <p:cNvSpPr/>
          <p:nvPr/>
        </p:nvSpPr>
        <p:spPr>
          <a:xfrm>
            <a:off x="381000" y="1752600"/>
            <a:ext cx="8610600" cy="1143000"/>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3810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err="1" smtClean="0">
                <a:solidFill>
                  <a:srgbClr val="FFFFFF"/>
                </a:solidFill>
                <a:effectLst>
                  <a:glow rad="101600">
                    <a:schemeClr val="tx1">
                      <a:alpha val="60000"/>
                    </a:schemeClr>
                  </a:glow>
                </a:effectLst>
                <a:latin typeface="+mj-lt"/>
              </a:rPr>
              <a:t>Kejayaan</a:t>
            </a:r>
            <a:r>
              <a:rPr lang="en-US" sz="3200" b="1" dirty="0" smtClean="0">
                <a:solidFill>
                  <a:srgbClr val="FFFFFF"/>
                </a:solidFill>
                <a:effectLst>
                  <a:glow rad="101600">
                    <a:schemeClr val="tx1">
                      <a:alpha val="60000"/>
                    </a:schemeClr>
                  </a:glow>
                </a:effectLst>
                <a:latin typeface="+mj-lt"/>
              </a:rPr>
              <a:t> </a:t>
            </a:r>
            <a:r>
              <a:rPr lang="en-US" sz="3200" b="1" dirty="0" err="1" smtClean="0">
                <a:solidFill>
                  <a:srgbClr val="FFFFFF"/>
                </a:solidFill>
                <a:effectLst>
                  <a:glow rad="101600">
                    <a:schemeClr val="tx1">
                      <a:alpha val="60000"/>
                    </a:schemeClr>
                  </a:glow>
                </a:effectLst>
                <a:latin typeface="+mj-lt"/>
              </a:rPr>
              <a:t>pendidikan</a:t>
            </a:r>
            <a:r>
              <a:rPr lang="en-US" sz="3200" b="1" dirty="0" smtClean="0">
                <a:solidFill>
                  <a:srgbClr val="FFFFFF"/>
                </a:solidFill>
                <a:effectLst>
                  <a:glow rad="101600">
                    <a:schemeClr val="tx1">
                      <a:alpha val="60000"/>
                    </a:schemeClr>
                  </a:glow>
                </a:effectLst>
              </a:rPr>
              <a:t> </a:t>
            </a:r>
            <a:r>
              <a:rPr lang="en-US" sz="3200" b="1" dirty="0" err="1" smtClean="0">
                <a:solidFill>
                  <a:srgbClr val="FFFFFF"/>
                </a:solidFill>
                <a:effectLst>
                  <a:glow rad="101600">
                    <a:schemeClr val="tx1">
                      <a:alpha val="60000"/>
                    </a:schemeClr>
                  </a:glow>
                </a:effectLst>
                <a:latin typeface="+mj-lt"/>
              </a:rPr>
              <a:t>diiktiraf</a:t>
            </a:r>
            <a:r>
              <a:rPr lang="en-US" sz="3200" b="1" dirty="0" smtClean="0">
                <a:solidFill>
                  <a:srgbClr val="FFFFFF"/>
                </a:solidFill>
                <a:effectLst>
                  <a:glow rad="101600">
                    <a:schemeClr val="tx1">
                      <a:alpha val="60000"/>
                    </a:schemeClr>
                  </a:glow>
                </a:effectLst>
                <a:latin typeface="+mj-lt"/>
              </a:rPr>
              <a:t> </a:t>
            </a:r>
            <a:r>
              <a:rPr lang="en-US" sz="3200" b="1" dirty="0" err="1" smtClean="0">
                <a:solidFill>
                  <a:srgbClr val="FFFFFF"/>
                </a:solidFill>
                <a:effectLst>
                  <a:glow rad="101600">
                    <a:schemeClr val="tx1">
                      <a:alpha val="60000"/>
                    </a:schemeClr>
                  </a:glow>
                </a:effectLst>
                <a:latin typeface="+mj-lt"/>
              </a:rPr>
              <a:t>oleh</a:t>
            </a:r>
            <a:r>
              <a:rPr lang="en-US" sz="3200" b="1" dirty="0" smtClean="0">
                <a:solidFill>
                  <a:srgbClr val="FFFFFF"/>
                </a:solidFill>
                <a:effectLst>
                  <a:glow rad="101600">
                    <a:schemeClr val="tx1">
                      <a:alpha val="60000"/>
                    </a:schemeClr>
                  </a:glow>
                </a:effectLst>
                <a:latin typeface="+mj-lt"/>
              </a:rPr>
              <a:t> Allah</a:t>
            </a:r>
            <a:endParaRPr lang="en-US" sz="3200" b="1" dirty="0">
              <a:solidFill>
                <a:srgbClr val="FFFFFF"/>
              </a:solidFill>
              <a:effectLst>
                <a:glow rad="101600">
                  <a:schemeClr val="tx1">
                    <a:alpha val="60000"/>
                  </a:schemeClr>
                </a:glow>
              </a:effectLst>
              <a:latin typeface="+mj-lt"/>
            </a:endParaRPr>
          </a:p>
        </p:txBody>
      </p:sp>
      <p:sp>
        <p:nvSpPr>
          <p:cNvPr id="9" name="Rectangle 8"/>
          <p:cNvSpPr/>
          <p:nvPr/>
        </p:nvSpPr>
        <p:spPr>
          <a:xfrm>
            <a:off x="381000" y="3124200"/>
            <a:ext cx="8610600" cy="1143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err="1" smtClean="0">
                <a:solidFill>
                  <a:srgbClr val="FFFFFF"/>
                </a:solidFill>
                <a:effectLst>
                  <a:glow rad="101600">
                    <a:schemeClr val="tx1">
                      <a:alpha val="60000"/>
                    </a:schemeClr>
                  </a:glow>
                </a:effectLst>
                <a:latin typeface="+mj-lt"/>
              </a:rPr>
              <a:t>Masyarakat</a:t>
            </a:r>
            <a:r>
              <a:rPr lang="en-US" sz="3200" b="1" dirty="0" smtClean="0">
                <a:solidFill>
                  <a:srgbClr val="FFFFFF"/>
                </a:solidFill>
                <a:effectLst>
                  <a:glow rad="101600">
                    <a:schemeClr val="tx1">
                      <a:alpha val="60000"/>
                    </a:schemeClr>
                  </a:glow>
                </a:effectLst>
                <a:latin typeface="+mj-lt"/>
              </a:rPr>
              <a:t> Islam </a:t>
            </a:r>
            <a:r>
              <a:rPr lang="en-US" sz="3200" b="1" dirty="0" err="1" smtClean="0">
                <a:solidFill>
                  <a:srgbClr val="FFFFFF"/>
                </a:solidFill>
                <a:effectLst>
                  <a:glow rad="101600">
                    <a:schemeClr val="tx1">
                      <a:alpha val="60000"/>
                    </a:schemeClr>
                  </a:glow>
                </a:effectLst>
                <a:latin typeface="+mj-lt"/>
              </a:rPr>
              <a:t>ber</a:t>
            </a:r>
            <a:r>
              <a:rPr lang="en-US" sz="3200" b="1" dirty="0" err="1" smtClean="0">
                <a:solidFill>
                  <a:srgbClr val="FFFFFF"/>
                </a:solidFill>
                <a:effectLst>
                  <a:glow rad="101600">
                    <a:schemeClr val="tx1">
                      <a:alpha val="60000"/>
                    </a:schemeClr>
                  </a:glow>
                </a:effectLst>
                <a:latin typeface="+mj-lt"/>
              </a:rPr>
              <a:t>peribadi</a:t>
            </a:r>
            <a:r>
              <a:rPr lang="en-US" sz="3200" b="1" dirty="0" smtClean="0">
                <a:solidFill>
                  <a:srgbClr val="FFFFFF"/>
                </a:solidFill>
                <a:effectLst>
                  <a:glow rad="101600">
                    <a:schemeClr val="tx1">
                      <a:alpha val="60000"/>
                    </a:schemeClr>
                  </a:glow>
                </a:effectLst>
                <a:latin typeface="+mj-lt"/>
              </a:rPr>
              <a:t> </a:t>
            </a:r>
            <a:r>
              <a:rPr lang="en-US" sz="3200" b="1" dirty="0" err="1" smtClean="0">
                <a:solidFill>
                  <a:srgbClr val="FFFFFF"/>
                </a:solidFill>
                <a:effectLst>
                  <a:glow rad="101600">
                    <a:schemeClr val="tx1">
                      <a:alpha val="60000"/>
                    </a:schemeClr>
                  </a:glow>
                </a:effectLst>
                <a:latin typeface="+mj-lt"/>
              </a:rPr>
              <a:t>unggul</a:t>
            </a:r>
            <a:r>
              <a:rPr lang="en-US" sz="3200" b="1" dirty="0" smtClean="0">
                <a:solidFill>
                  <a:srgbClr val="FFFFFF"/>
                </a:solidFill>
                <a:effectLst>
                  <a:glow rad="101600">
                    <a:schemeClr val="tx1">
                      <a:alpha val="60000"/>
                    </a:schemeClr>
                  </a:glow>
                </a:effectLst>
                <a:latin typeface="+mj-lt"/>
              </a:rPr>
              <a:t> </a:t>
            </a:r>
            <a:r>
              <a:rPr lang="en-US" sz="3200" b="1" dirty="0" err="1" smtClean="0">
                <a:solidFill>
                  <a:srgbClr val="FFFFFF"/>
                </a:solidFill>
                <a:effectLst>
                  <a:glow rad="101600">
                    <a:schemeClr val="tx1">
                      <a:alpha val="60000"/>
                    </a:schemeClr>
                  </a:glow>
                </a:effectLst>
                <a:latin typeface="+mj-lt"/>
              </a:rPr>
              <a:t>dan</a:t>
            </a:r>
            <a:r>
              <a:rPr lang="en-US" sz="3200" b="1" dirty="0" smtClean="0">
                <a:solidFill>
                  <a:srgbClr val="FFFFFF"/>
                </a:solidFill>
                <a:effectLst>
                  <a:glow rad="101600">
                    <a:schemeClr val="tx1">
                      <a:alpha val="60000"/>
                    </a:schemeClr>
                  </a:glow>
                </a:effectLst>
                <a:latin typeface="+mj-lt"/>
              </a:rPr>
              <a:t> </a:t>
            </a:r>
            <a:r>
              <a:rPr lang="en-US" sz="3200" b="1" dirty="0" err="1" smtClean="0">
                <a:solidFill>
                  <a:srgbClr val="FFFFFF"/>
                </a:solidFill>
                <a:effectLst>
                  <a:glow rad="101600">
                    <a:schemeClr val="tx1">
                      <a:alpha val="60000"/>
                    </a:schemeClr>
                  </a:glow>
                </a:effectLst>
                <a:latin typeface="+mj-lt"/>
              </a:rPr>
              <a:t>akhlak</a:t>
            </a:r>
            <a:r>
              <a:rPr lang="en-US" sz="3200" b="1" dirty="0" smtClean="0">
                <a:solidFill>
                  <a:srgbClr val="FFFFFF"/>
                </a:solidFill>
                <a:effectLst>
                  <a:glow rad="101600">
                    <a:schemeClr val="tx1">
                      <a:alpha val="60000"/>
                    </a:schemeClr>
                  </a:glow>
                </a:effectLst>
                <a:latin typeface="+mj-lt"/>
              </a:rPr>
              <a:t> </a:t>
            </a:r>
            <a:r>
              <a:rPr lang="en-US" sz="3200" b="1" dirty="0" err="1" smtClean="0">
                <a:solidFill>
                  <a:srgbClr val="FFFFFF"/>
                </a:solidFill>
                <a:effectLst>
                  <a:glow rad="101600">
                    <a:schemeClr val="tx1">
                      <a:alpha val="60000"/>
                    </a:schemeClr>
                  </a:glow>
                </a:effectLst>
                <a:latin typeface="+mj-lt"/>
              </a:rPr>
              <a:t>mulia</a:t>
            </a:r>
            <a:endParaRPr lang="en-US" sz="3200" b="1" dirty="0">
              <a:solidFill>
                <a:srgbClr val="FFFFFF"/>
              </a:solidFill>
              <a:effectLst>
                <a:glow rad="101600">
                  <a:schemeClr val="tx1">
                    <a:alpha val="60000"/>
                  </a:schemeClr>
                </a:glow>
              </a:effectLst>
              <a:latin typeface="+mj-lt"/>
            </a:endParaRPr>
          </a:p>
        </p:txBody>
      </p:sp>
      <p:sp>
        <p:nvSpPr>
          <p:cNvPr id="10" name="Rectangle 9"/>
          <p:cNvSpPr/>
          <p:nvPr/>
        </p:nvSpPr>
        <p:spPr>
          <a:xfrm>
            <a:off x="381000" y="4495800"/>
            <a:ext cx="8610600" cy="1600200"/>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3810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err="1" smtClean="0">
                <a:solidFill>
                  <a:srgbClr val="FFFFFF"/>
                </a:solidFill>
                <a:effectLst>
                  <a:glow rad="101600">
                    <a:schemeClr val="tx1">
                      <a:alpha val="60000"/>
                    </a:schemeClr>
                  </a:glow>
                </a:effectLst>
                <a:latin typeface="+mj-lt"/>
              </a:rPr>
              <a:t>Masyarakat</a:t>
            </a:r>
            <a:r>
              <a:rPr lang="en-US" sz="3200" b="1" dirty="0" smtClean="0">
                <a:solidFill>
                  <a:srgbClr val="FFFFFF"/>
                </a:solidFill>
                <a:effectLst>
                  <a:glow rad="101600">
                    <a:schemeClr val="tx1">
                      <a:alpha val="60000"/>
                    </a:schemeClr>
                  </a:glow>
                </a:effectLst>
                <a:latin typeface="+mj-lt"/>
              </a:rPr>
              <a:t> Islam </a:t>
            </a:r>
            <a:r>
              <a:rPr lang="en-US" sz="3200" b="1" dirty="0" err="1" smtClean="0">
                <a:solidFill>
                  <a:srgbClr val="FFFFFF"/>
                </a:solidFill>
                <a:effectLst>
                  <a:glow rad="101600">
                    <a:schemeClr val="tx1">
                      <a:alpha val="60000"/>
                    </a:schemeClr>
                  </a:glow>
                </a:effectLst>
                <a:latin typeface="+mj-lt"/>
              </a:rPr>
              <a:t>digelar</a:t>
            </a:r>
            <a:r>
              <a:rPr lang="en-US" sz="3200" b="1" dirty="0" smtClean="0">
                <a:solidFill>
                  <a:srgbClr val="FFFFFF"/>
                </a:solidFill>
                <a:effectLst>
                  <a:glow rad="101600">
                    <a:schemeClr val="tx1">
                      <a:alpha val="60000"/>
                    </a:schemeClr>
                  </a:glow>
                </a:effectLst>
                <a:latin typeface="+mj-lt"/>
              </a:rPr>
              <a:t> </a:t>
            </a:r>
            <a:r>
              <a:rPr lang="en-US" sz="3200" b="1" dirty="0" err="1" smtClean="0">
                <a:solidFill>
                  <a:srgbClr val="FFFFFF"/>
                </a:solidFill>
                <a:effectLst>
                  <a:glow rad="101600">
                    <a:schemeClr val="tx1">
                      <a:alpha val="60000"/>
                    </a:schemeClr>
                  </a:glow>
                </a:effectLst>
                <a:latin typeface="+mj-lt"/>
              </a:rPr>
              <a:t>sebagai</a:t>
            </a:r>
            <a:r>
              <a:rPr lang="en-US" sz="3200" b="1" dirty="0" smtClean="0">
                <a:solidFill>
                  <a:srgbClr val="FFFFFF"/>
                </a:solidFill>
                <a:effectLst>
                  <a:glow rad="101600">
                    <a:schemeClr val="tx1">
                      <a:alpha val="60000"/>
                    </a:schemeClr>
                  </a:glow>
                </a:effectLst>
                <a:latin typeface="+mj-lt"/>
              </a:rPr>
              <a:t> </a:t>
            </a:r>
            <a:r>
              <a:rPr lang="en-US" sz="3200" b="1" dirty="0" smtClean="0">
                <a:solidFill>
                  <a:srgbClr val="FFFFFF"/>
                </a:solidFill>
                <a:effectLst>
                  <a:glow rad="101600">
                    <a:schemeClr val="tx1">
                      <a:alpha val="60000"/>
                    </a:schemeClr>
                  </a:glow>
                </a:effectLst>
                <a:latin typeface="+mj-lt"/>
              </a:rPr>
              <a:t> “</a:t>
            </a:r>
            <a:r>
              <a:rPr lang="en-US" sz="3200" b="1" dirty="0" err="1" smtClean="0">
                <a:solidFill>
                  <a:srgbClr val="FFFFFF"/>
                </a:solidFill>
                <a:effectLst>
                  <a:glow rad="101600">
                    <a:schemeClr val="tx1">
                      <a:alpha val="60000"/>
                    </a:schemeClr>
                  </a:glow>
                </a:effectLst>
                <a:latin typeface="+mj-lt"/>
              </a:rPr>
              <a:t>Jil</a:t>
            </a:r>
            <a:r>
              <a:rPr lang="en-US" sz="3200" b="1" dirty="0" smtClean="0">
                <a:solidFill>
                  <a:srgbClr val="FFFFFF"/>
                </a:solidFill>
                <a:effectLst>
                  <a:glow rad="101600">
                    <a:schemeClr val="tx1">
                      <a:alpha val="60000"/>
                    </a:schemeClr>
                  </a:glow>
                </a:effectLst>
                <a:latin typeface="+mj-lt"/>
              </a:rPr>
              <a:t> al-Quran” </a:t>
            </a:r>
            <a:r>
              <a:rPr lang="en-US" sz="3200" b="1" dirty="0" err="1" smtClean="0">
                <a:solidFill>
                  <a:srgbClr val="FFFFFF"/>
                </a:solidFill>
                <a:effectLst>
                  <a:glow rad="101600">
                    <a:schemeClr val="tx1">
                      <a:alpha val="60000"/>
                    </a:schemeClr>
                  </a:glow>
                </a:effectLst>
                <a:latin typeface="+mj-lt"/>
              </a:rPr>
              <a:t>atau</a:t>
            </a:r>
            <a:r>
              <a:rPr lang="en-US" sz="3200" b="1" dirty="0" smtClean="0">
                <a:solidFill>
                  <a:srgbClr val="FFFFFF"/>
                </a:solidFill>
                <a:effectLst>
                  <a:glow rad="101600">
                    <a:schemeClr val="tx1">
                      <a:alpha val="60000"/>
                    </a:schemeClr>
                  </a:glow>
                </a:effectLst>
                <a:latin typeface="+mj-lt"/>
              </a:rPr>
              <a:t> “</a:t>
            </a:r>
            <a:r>
              <a:rPr lang="en-US" sz="3200" b="1" dirty="0" err="1" smtClean="0">
                <a:solidFill>
                  <a:srgbClr val="FFFFFF"/>
                </a:solidFill>
                <a:effectLst>
                  <a:glow rad="101600">
                    <a:schemeClr val="tx1">
                      <a:alpha val="60000"/>
                    </a:schemeClr>
                  </a:glow>
                </a:effectLst>
                <a:latin typeface="+mj-lt"/>
              </a:rPr>
              <a:t>Khairul</a:t>
            </a:r>
            <a:r>
              <a:rPr lang="en-US" sz="3200" b="1" dirty="0" smtClean="0">
                <a:solidFill>
                  <a:srgbClr val="FFFFFF"/>
                </a:solidFill>
                <a:effectLst>
                  <a:glow rad="101600">
                    <a:schemeClr val="tx1">
                      <a:alpha val="60000"/>
                    </a:schemeClr>
                  </a:glow>
                </a:effectLst>
                <a:latin typeface="+mj-lt"/>
              </a:rPr>
              <a:t> </a:t>
            </a:r>
            <a:r>
              <a:rPr lang="en-US" sz="3200" b="1" dirty="0" err="1" smtClean="0">
                <a:solidFill>
                  <a:srgbClr val="FFFFFF"/>
                </a:solidFill>
                <a:effectLst>
                  <a:glow rad="101600">
                    <a:schemeClr val="tx1">
                      <a:alpha val="60000"/>
                    </a:schemeClr>
                  </a:glow>
                </a:effectLst>
                <a:latin typeface="+mj-lt"/>
              </a:rPr>
              <a:t>Umah</a:t>
            </a:r>
            <a:r>
              <a:rPr lang="en-US" sz="3200" b="1" dirty="0" smtClean="0">
                <a:solidFill>
                  <a:srgbClr val="FFFFFF"/>
                </a:solidFill>
                <a:effectLst>
                  <a:glow rad="101600">
                    <a:schemeClr val="tx1">
                      <a:alpha val="60000"/>
                    </a:schemeClr>
                  </a:glow>
                </a:effectLst>
                <a:latin typeface="+mj-lt"/>
              </a:rPr>
              <a:t>”</a:t>
            </a:r>
            <a:endParaRPr lang="en-US" sz="3200" b="1" dirty="0">
              <a:solidFill>
                <a:srgbClr val="FFFFFF"/>
              </a:solidFill>
              <a:effectLst>
                <a:glow rad="101600">
                  <a:schemeClr val="tx1">
                    <a:alpha val="60000"/>
                  </a:schemeClr>
                </a:glow>
              </a:effectLst>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762000" y="268288"/>
            <a:ext cx="7924800" cy="646112"/>
          </a:xfrm>
          <a:prstGeom prst="rect">
            <a:avLst/>
          </a:prstGeom>
          <a:noFill/>
        </p:spPr>
        <p:txBody>
          <a:bodyPr>
            <a:spAutoFit/>
          </a:bodyPr>
          <a:lstStyle/>
          <a:p>
            <a:pPr algn="ctr" fontAlgn="auto">
              <a:spcBef>
                <a:spcPts val="0"/>
              </a:spcBef>
              <a:spcAft>
                <a:spcPts val="0"/>
              </a:spcAft>
              <a:defRPr/>
            </a:pPr>
            <a:r>
              <a:rPr lang="en-US" sz="3600" dirty="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Allah S.W.T. </a:t>
            </a:r>
            <a:r>
              <a:rPr lang="en-US" sz="3600" dirty="0" err="1">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berfirman</a:t>
            </a:r>
            <a:r>
              <a:rPr lang="en-US" sz="3600" dirty="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p:txBody>
      </p:sp>
      <p:sp>
        <p:nvSpPr>
          <p:cNvPr id="8" name="Rounded Rectangle 7"/>
          <p:cNvSpPr/>
          <p:nvPr/>
        </p:nvSpPr>
        <p:spPr>
          <a:xfrm>
            <a:off x="2743200" y="6096000"/>
            <a:ext cx="4343400" cy="68580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effectLst>
                  <a:outerShdw blurRad="38100" dist="38100" dir="2700000" algn="tl">
                    <a:srgbClr val="000000">
                      <a:alpha val="43137"/>
                    </a:srgbClr>
                  </a:outerShdw>
                </a:effectLst>
              </a:rPr>
              <a:t>Surah</a:t>
            </a:r>
            <a:r>
              <a:rPr lang="en-US" sz="2400" dirty="0">
                <a:effectLst>
                  <a:outerShdw blurRad="38100" dist="38100" dir="2700000" algn="tl">
                    <a:srgbClr val="000000">
                      <a:alpha val="43137"/>
                    </a:srgbClr>
                  </a:outerShdw>
                </a:effectLst>
              </a:rPr>
              <a:t> al-</a:t>
            </a:r>
            <a:r>
              <a:rPr lang="en-US" sz="2400" dirty="0" err="1">
                <a:effectLst>
                  <a:outerShdw blurRad="38100" dist="38100" dir="2700000" algn="tl">
                    <a:srgbClr val="000000">
                      <a:alpha val="43137"/>
                    </a:srgbClr>
                  </a:outerShdw>
                </a:effectLst>
              </a:rPr>
              <a:t>Ahzab</a:t>
            </a:r>
            <a:r>
              <a:rPr lang="en-US" sz="2400" dirty="0">
                <a:effectLst>
                  <a:outerShdw blurRad="38100" dist="38100" dir="2700000" algn="tl">
                    <a:srgbClr val="000000">
                      <a:alpha val="43137"/>
                    </a:srgbClr>
                  </a:outerShdw>
                </a:effectLst>
              </a:rPr>
              <a:t> : </a:t>
            </a:r>
            <a:r>
              <a:rPr lang="en-US" sz="2400" dirty="0" err="1">
                <a:effectLst>
                  <a:outerShdw blurRad="38100" dist="38100" dir="2700000" algn="tl">
                    <a:srgbClr val="000000">
                      <a:alpha val="43137"/>
                    </a:srgbClr>
                  </a:outerShdw>
                </a:effectLst>
              </a:rPr>
              <a:t>Ayat</a:t>
            </a:r>
            <a:r>
              <a:rPr lang="en-US" sz="2400" dirty="0">
                <a:effectLst>
                  <a:outerShdw blurRad="38100" dist="38100" dir="2700000" algn="tl">
                    <a:srgbClr val="000000">
                      <a:alpha val="43137"/>
                    </a:srgbClr>
                  </a:outerShdw>
                </a:effectLst>
              </a:rPr>
              <a:t> 56</a:t>
            </a:r>
          </a:p>
        </p:txBody>
      </p:sp>
      <p:pic>
        <p:nvPicPr>
          <p:cNvPr id="9" name="Picture 3"/>
          <p:cNvPicPr>
            <a:picLocks noChangeAspect="1" noChangeArrowheads="1"/>
          </p:cNvPicPr>
          <p:nvPr/>
        </p:nvPicPr>
        <p:blipFill>
          <a:blip r:embed="rId3"/>
          <a:srcRect/>
          <a:stretch>
            <a:fillRect/>
          </a:stretch>
        </p:blipFill>
        <p:spPr bwMode="auto">
          <a:xfrm>
            <a:off x="0" y="1447800"/>
            <a:ext cx="9144000" cy="1828800"/>
          </a:xfrm>
          <a:prstGeom prst="rect">
            <a:avLst/>
          </a:prstGeom>
          <a:solidFill>
            <a:srgbClr val="FFFF00"/>
          </a:solidFill>
          <a:ln w="9525">
            <a:noFill/>
            <a:miter lim="800000"/>
            <a:headEnd/>
            <a:tailEnd/>
          </a:ln>
        </p:spPr>
      </p:pic>
      <p:sp>
        <p:nvSpPr>
          <p:cNvPr id="10" name="Rectangle 9"/>
          <p:cNvSpPr/>
          <p:nvPr/>
        </p:nvSpPr>
        <p:spPr>
          <a:xfrm>
            <a:off x="1052490" y="3342144"/>
            <a:ext cx="7481910" cy="2677656"/>
          </a:xfrm>
          <a:prstGeom prst="rect">
            <a:avLst/>
          </a:prstGeom>
          <a:noFill/>
        </p:spPr>
        <p:txBody>
          <a:bodyPr>
            <a:spAutoFit/>
          </a:bodyPr>
          <a:lstStyle/>
          <a:p>
            <a:pPr algn="ctr" fontAlgn="auto">
              <a:spcBef>
                <a:spcPts val="0"/>
              </a:spcBef>
              <a:spcAft>
                <a:spcPts val="0"/>
              </a:spcAft>
              <a:defRPr/>
            </a:pP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Sesungguhnya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Allah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Taala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Dan Para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Malaikat</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Sentiasa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Bersalawat</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Ke</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Atas</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Nabi</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(Muhammad),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Wahai</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Orang-orang</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Beriman</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Berselawatlah</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Kamu</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Ke</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AtasNya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Serta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Ucapkanlah</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Salam Sejahtera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Dengan</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Penghormatan</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Ke</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AtasNya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Dengan</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Sepenuhnya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3" name="TextBox 2"/>
          <p:cNvSpPr txBox="1">
            <a:spLocks noChangeArrowheads="1"/>
          </p:cNvSpPr>
          <p:nvPr/>
        </p:nvSpPr>
        <p:spPr bwMode="auto">
          <a:xfrm>
            <a:off x="304800" y="457200"/>
            <a:ext cx="1797050" cy="523875"/>
          </a:xfrm>
          <a:prstGeom prst="rect">
            <a:avLst/>
          </a:prstGeom>
          <a:noFill/>
          <a:ln w="9525">
            <a:noFill/>
            <a:miter lim="800000"/>
            <a:headEnd/>
            <a:tailEnd/>
          </a:ln>
        </p:spPr>
        <p:txBody>
          <a:bodyPr wrap="none">
            <a:spAutoFit/>
          </a:bodyPr>
          <a:lstStyle/>
          <a:p>
            <a:r>
              <a:rPr lang="en-US" sz="2800" b="1">
                <a:solidFill>
                  <a:srgbClr val="FFFF00"/>
                </a:solidFill>
                <a:latin typeface="Verdana" pitchFamily="34" charset="0"/>
              </a:rPr>
              <a:t>Selawat</a:t>
            </a:r>
          </a:p>
        </p:txBody>
      </p:sp>
      <p:sp>
        <p:nvSpPr>
          <p:cNvPr id="7" name="Rectangle 6"/>
          <p:cNvSpPr/>
          <p:nvPr/>
        </p:nvSpPr>
        <p:spPr>
          <a:xfrm>
            <a:off x="914400" y="2057400"/>
            <a:ext cx="7467600" cy="1754326"/>
          </a:xfrm>
          <a:prstGeom prst="rect">
            <a:avLst/>
          </a:prstGeom>
        </p:spPr>
        <p:txBody>
          <a:bodyPr wrap="square">
            <a:spAutoFit/>
          </a:bodyPr>
          <a:lstStyle/>
          <a:p>
            <a:pPr algn="ctr" rtl="1" fontAlgn="auto">
              <a:spcBef>
                <a:spcPts val="0"/>
              </a:spcBef>
              <a:spcAft>
                <a:spcPts val="0"/>
              </a:spcAft>
              <a:defRPr/>
            </a:pPr>
            <a:r>
              <a:rPr lang="ar-SA" sz="5400" b="1" dirty="0">
                <a:ln>
                  <a:solidFill>
                    <a:sysClr val="windowText" lastClr="000000"/>
                  </a:solidFill>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اَللَّهُمَّ صَلِّ وَسَلِّمْ </a:t>
            </a:r>
            <a:r>
              <a:rPr lang="ar-SA" sz="5400" b="1" dirty="0" smtClean="0">
                <a:ln>
                  <a:solidFill>
                    <a:sysClr val="windowText" lastClr="000000"/>
                  </a:solidFill>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عَلَى </a:t>
            </a:r>
            <a:r>
              <a:rPr lang="ar-SA" sz="5400" b="1" dirty="0">
                <a:ln>
                  <a:solidFill>
                    <a:sysClr val="windowText" lastClr="000000"/>
                  </a:solidFill>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سَيِّدِنَا مُحَمَّدٍ وَعَلَى ءَالِهِ وَأَصْحَابِهِ أَجْمَعِيْنَ</a:t>
            </a:r>
            <a:endParaRPr lang="en-US" sz="5400" dirty="0">
              <a:ln>
                <a:solidFill>
                  <a:sysClr val="windowText" lastClr="000000"/>
                </a:solidFill>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8" name="Text Box 2"/>
          <p:cNvSpPr txBox="1">
            <a:spLocks noChangeArrowheads="1"/>
          </p:cNvSpPr>
          <p:nvPr/>
        </p:nvSpPr>
        <p:spPr bwMode="auto">
          <a:xfrm>
            <a:off x="609600" y="4107916"/>
            <a:ext cx="7848600" cy="1818063"/>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Ya</a:t>
            </a:r>
            <a:r>
              <a:rPr lang="en-GB"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Allah, </a:t>
            </a:r>
            <a:r>
              <a:rPr lang="en-GB" sz="28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cucurilah</a:t>
            </a:r>
            <a:r>
              <a:rPr lang="en-GB"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GB" sz="28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rahmat</a:t>
            </a:r>
            <a:r>
              <a:rPr lang="en-US"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28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dan</a:t>
            </a:r>
            <a:r>
              <a:rPr lang="en-US"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GB" sz="28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sejahtera</a:t>
            </a:r>
            <a:r>
              <a:rPr lang="en-GB"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GB" sz="28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ke</a:t>
            </a:r>
            <a:r>
              <a:rPr lang="en-GB"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GB" sz="28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atas</a:t>
            </a:r>
            <a:r>
              <a:rPr lang="en-GB"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GB" sz="28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junjungan</a:t>
            </a:r>
            <a:r>
              <a:rPr lang="en-GB"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GB" sz="28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kami</a:t>
            </a:r>
            <a:r>
              <a:rPr lang="en-GB"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endParaRPr lang="en-GB" sz="28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Nabi</a:t>
            </a:r>
            <a:r>
              <a:rPr lang="en-GB" sz="28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GB"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Muhammad S.A.W. , </a:t>
            </a:r>
            <a:r>
              <a:rPr lang="en-GB" sz="28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keluarga</a:t>
            </a:r>
            <a:r>
              <a:rPr lang="en-GB"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GB" sz="28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seluruh</a:t>
            </a:r>
            <a:r>
              <a:rPr lang="en-GB"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GB" sz="2800" b="1" dirty="0" err="1">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sahabatnya</a:t>
            </a:r>
            <a:r>
              <a:rPr lang="en-GB" sz="28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457200" y="1800285"/>
            <a:ext cx="8153400" cy="4524315"/>
          </a:xfrm>
          <a:prstGeom prst="rect">
            <a:avLst/>
          </a:prstGeom>
        </p:spPr>
        <p:txBody>
          <a:bodyPr wrap="square">
            <a:spAutoFit/>
          </a:bodyPr>
          <a:lstStyle/>
          <a:p>
            <a:pPr algn="ctr">
              <a:defRPr/>
            </a:pPr>
            <a:r>
              <a:rPr lang="ar-SA"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اللَّهُمَّ صَلِّ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a:t>
            </a:r>
            <a:r>
              <a:rPr lang="ar-SA" sz="4800" b="1" dirty="0" smtClean="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فِي الْعَالَمِيْنَ،</a:t>
            </a:r>
            <a:endParaRPr lang="en-US" sz="4800" b="1" dirty="0" smtClean="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endParaRPr>
          </a:p>
          <a:p>
            <a:pPr algn="ctr">
              <a:defRPr/>
            </a:pPr>
            <a:r>
              <a:rPr lang="ar-SA" sz="4800" b="1" dirty="0" smtClean="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إِنَّكَ </a:t>
            </a:r>
            <a:r>
              <a:rPr lang="ar-SA"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حَمِيْدٌ مَجِيْدٌ.	</a:t>
            </a:r>
            <a:endParaRPr lang="en-US" sz="4800"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endParaRPr>
          </a:p>
        </p:txBody>
      </p:sp>
      <p:sp>
        <p:nvSpPr>
          <p:cNvPr id="8" name="TextBox 7"/>
          <p:cNvSpPr txBox="1"/>
          <p:nvPr/>
        </p:nvSpPr>
        <p:spPr>
          <a:xfrm>
            <a:off x="2424530" y="304800"/>
            <a:ext cx="4357270" cy="584775"/>
          </a:xfrm>
          <a:prstGeom prst="rect">
            <a:avLst/>
          </a:prstGeom>
          <a:noFill/>
        </p:spPr>
        <p:txBody>
          <a:bodyPr>
            <a:spAutoFit/>
          </a:bodyPr>
          <a:lstStyle/>
          <a:p>
            <a:pPr algn="ctr">
              <a:defRPr/>
            </a:pPr>
            <a:r>
              <a:rPr lang="en-US" sz="32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Ucapan</a:t>
            </a:r>
            <a:r>
              <a:rPr lang="en-US" sz="32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en-US" sz="32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457200" y="1906494"/>
            <a:ext cx="8115328" cy="2308324"/>
          </a:xfrm>
          <a:prstGeom prst="rect">
            <a:avLst/>
          </a:prstGeom>
        </p:spPr>
        <p:txBody>
          <a:bodyPr wrap="square">
            <a:spAutoFit/>
          </a:bodyPr>
          <a:lstStyle/>
          <a:p>
            <a:pPr algn="ctr" defTabSz="914400" rtl="1" fontAlgn="auto">
              <a:spcBef>
                <a:spcPts val="0"/>
              </a:spcBef>
              <a:spcAft>
                <a:spcPts val="0"/>
              </a:spcAft>
              <a:defRPr/>
            </a:pPr>
            <a:r>
              <a:rPr lang="ar-EG" sz="4800" b="1" kern="0" dirty="0">
                <a:ln>
                  <a:solidFill>
                    <a:sysClr val="windowText" lastClr="000000"/>
                  </a:solidFill>
                </a:ln>
                <a:solidFill>
                  <a:srgbClr val="FF0000"/>
                </a:solidFill>
                <a:effectLst>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ysClr val="windowText" lastClr="000000"/>
                </a:solidFill>
              </a:ln>
              <a:solidFill>
                <a:srgbClr val="FF0000"/>
              </a:solidFill>
              <a:effectLst>
                <a:outerShdw blurRad="38100" dist="38100" dir="2700000" algn="tl">
                  <a:srgbClr val="000000">
                    <a:alpha val="43137"/>
                  </a:srgbClr>
                </a:outerShdw>
              </a:effectLst>
              <a:cs typeface="Traditional Arabic" pitchFamily="2" charset="-78"/>
            </a:endParaRPr>
          </a:p>
        </p:txBody>
      </p:sp>
      <p:sp>
        <p:nvSpPr>
          <p:cNvPr id="8" name="Rectangle 1"/>
          <p:cNvSpPr>
            <a:spLocks noChangeArrowheads="1"/>
          </p:cNvSpPr>
          <p:nvPr/>
        </p:nvSpPr>
        <p:spPr bwMode="auto">
          <a:xfrm>
            <a:off x="587336" y="4429132"/>
            <a:ext cx="8251864" cy="2143140"/>
          </a:xfrm>
          <a:prstGeom prst="rect">
            <a:avLst/>
          </a:prstGeom>
          <a:noFill/>
          <a:ln w="9525">
            <a:noFill/>
            <a:round/>
            <a:headEnd/>
            <a:tailEnd/>
          </a:ln>
          <a:effectLst/>
        </p:spPr>
        <p:txBody>
          <a:bodyPr lIns="90000" tIns="46800" rIns="90000" bIns="46800" anchor="ctr"/>
          <a:lstStyle/>
          <a:p>
            <a:pPr algn="ctr" defTabSz="914400"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Ya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Allah,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Kurniakanlah</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Keredhaan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Kepada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Khulafa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Rasyidin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Dan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Sahabat</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Seluruhnya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Serta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Para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Tabiin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Dengan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Ihsan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Hingga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Hari</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Kemudian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a:t>
            </a:r>
          </a:p>
        </p:txBody>
      </p:sp>
      <p:sp>
        <p:nvSpPr>
          <p:cNvPr id="9" name="TextBox 8"/>
          <p:cNvSpPr txBox="1"/>
          <p:nvPr/>
        </p:nvSpPr>
        <p:spPr>
          <a:xfrm>
            <a:off x="-152400" y="304800"/>
            <a:ext cx="2978195" cy="707886"/>
          </a:xfrm>
          <a:prstGeom prst="rect">
            <a:avLst/>
          </a:prstGeom>
          <a:noFill/>
          <a:effectLst>
            <a:glow rad="101600">
              <a:schemeClr val="tx1">
                <a:alpha val="60000"/>
              </a:schemeClr>
            </a:glow>
          </a:effectLst>
        </p:spPr>
        <p:txBody>
          <a:bodyPr wrap="square">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457200" y="1696698"/>
            <a:ext cx="8553450" cy="1569660"/>
          </a:xfrm>
          <a:prstGeom prst="rect">
            <a:avLst/>
          </a:prstGeom>
        </p:spPr>
        <p:txBody>
          <a:bodyPr>
            <a:spAutoFit/>
          </a:bodyPr>
          <a:lstStyle/>
          <a:p>
            <a:pPr algn="ctr" rtl="1">
              <a:defRPr/>
            </a:pPr>
            <a:r>
              <a:rPr lang="ar-SA" sz="4800" b="1" dirty="0">
                <a:ln w="12700" cmpd="sng">
                  <a:solidFill>
                    <a:schemeClr val="tx1"/>
                  </a:solidFill>
                  <a:prstDash val="solid"/>
                </a:ln>
                <a:solidFill>
                  <a:srgbClr val="FF0000"/>
                </a:solidFill>
                <a:effectLst>
                  <a:outerShdw blurRad="63500" dir="3600000" algn="tl" rotWithShape="0">
                    <a:srgbClr val="000000">
                      <a:alpha val="70000"/>
                    </a:srgbClr>
                  </a:outerShdw>
                </a:effectLst>
                <a:latin typeface="Calibri" pitchFamily="34" charset="0"/>
                <a:cs typeface="Traditional Arabic" pitchFamily="2" charset="-78"/>
              </a:rPr>
              <a:t>اَلَّلهُمَّ اغفِر لِلمُسلِمِينَ وَالْمُسلِمَاتِ وِالْمُؤمِنينَ وَالْمُؤمِنَاتِ اﻷَحياَءِ مِنهُم وَاﻷَموَاتِ</a:t>
            </a:r>
            <a:endParaRPr lang="en-US" sz="4800" dirty="0">
              <a:ln w="12700" cmpd="sng">
                <a:solidFill>
                  <a:schemeClr val="tx1"/>
                </a:solidFill>
                <a:prstDash val="solid"/>
              </a:ln>
              <a:solidFill>
                <a:srgbClr val="FF0000"/>
              </a:solidFill>
              <a:effectLst>
                <a:outerShdw blurRad="63500" dir="3600000" algn="tl" rotWithShape="0">
                  <a:srgbClr val="000000">
                    <a:alpha val="70000"/>
                  </a:srgbClr>
                </a:outerShdw>
              </a:effectLst>
            </a:endParaRPr>
          </a:p>
        </p:txBody>
      </p:sp>
      <p:sp>
        <p:nvSpPr>
          <p:cNvPr id="8" name="Rectangle 1"/>
          <p:cNvSpPr>
            <a:spLocks noChangeArrowheads="1"/>
          </p:cNvSpPr>
          <p:nvPr/>
        </p:nvSpPr>
        <p:spPr bwMode="auto">
          <a:xfrm>
            <a:off x="457200" y="4191000"/>
            <a:ext cx="8458200" cy="2133600"/>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
        <p:nvSpPr>
          <p:cNvPr id="9" name="TextBox 8"/>
          <p:cNvSpPr txBox="1"/>
          <p:nvPr/>
        </p:nvSpPr>
        <p:spPr>
          <a:xfrm>
            <a:off x="228600" y="304800"/>
            <a:ext cx="2700310" cy="707886"/>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2"/>
          <a:srcRect/>
          <a:stretch>
            <a:fillRect/>
          </a:stretch>
        </p:blipFill>
        <p:spPr bwMode="auto">
          <a:xfrm>
            <a:off x="-9525" y="-6350"/>
            <a:ext cx="9163050" cy="6870700"/>
          </a:xfrm>
          <a:prstGeom prst="rect">
            <a:avLst/>
          </a:prstGeom>
          <a:noFill/>
          <a:ln w="9525">
            <a:noFill/>
            <a:miter lim="800000"/>
            <a:headEnd/>
            <a:tailEnd/>
          </a:ln>
        </p:spPr>
      </p:pic>
      <p:sp>
        <p:nvSpPr>
          <p:cNvPr id="21" name="Slide Number Placeholder 20"/>
          <p:cNvSpPr>
            <a:spLocks noGrp="1"/>
          </p:cNvSpPr>
          <p:nvPr>
            <p:ph type="sldNum" sz="quarter" idx="12"/>
          </p:nvPr>
        </p:nvSpPr>
        <p:spPr>
          <a:xfrm>
            <a:off x="6553200" y="6034088"/>
            <a:ext cx="2133600" cy="365125"/>
          </a:xfrm>
        </p:spPr>
        <p:txBody>
          <a:bodyPr/>
          <a:lstStyle/>
          <a:p>
            <a:pPr>
              <a:defRPr/>
            </a:pPr>
            <a:fld id="{C2D0EB32-5349-44E1-B572-4BCD702A4A86}" type="slidenum">
              <a:rPr lang="en-US"/>
              <a:pPr>
                <a:defRPr/>
              </a:pPr>
              <a:t>43</a:t>
            </a:fld>
            <a:endParaRPr lang="en-US"/>
          </a:p>
        </p:txBody>
      </p:sp>
      <p:sp>
        <p:nvSpPr>
          <p:cNvPr id="22" name="Text Box 60"/>
          <p:cNvSpPr txBox="1">
            <a:spLocks noChangeArrowheads="1"/>
          </p:cNvSpPr>
          <p:nvPr/>
        </p:nvSpPr>
        <p:spPr bwMode="auto">
          <a:xfrm>
            <a:off x="304800" y="357188"/>
            <a:ext cx="8534400" cy="6308725"/>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Ya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Allah,</a:t>
            </a:r>
          </a:p>
          <a:p>
            <a:pPr algn="ctr">
              <a:defRPr/>
            </a:pP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Seri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Paduka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Baginda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Yang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Dipertuan</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Agong</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Wathiqu</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Billah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Tuanku</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Mizan</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Zainal</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Abidin</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Ibni</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Marhum</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Sultan Mahmud Al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Muktafibillah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Shah Dan Seri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Paduka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Baginda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Raja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Permaisuri</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Agong</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Tuanku</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Nur</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Zahirah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Zuriat-zuriatnya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Serta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Kaum</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Kerabatnya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t>
            </a:r>
          </a:p>
          <a:p>
            <a:pPr algn="ctr">
              <a:defRPr/>
            </a:pPr>
            <a:endParaRPr lang="en-US" sz="4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9525" y="-6350"/>
            <a:ext cx="9163050" cy="6870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773A47C-5031-4447-923E-BCB23D9E1501}" type="slidenum">
              <a:rPr lang="en-US"/>
              <a:pPr>
                <a:defRPr/>
              </a:pPr>
              <a:t>44</a:t>
            </a:fld>
            <a:endParaRPr lang="en-US"/>
          </a:p>
        </p:txBody>
      </p:sp>
      <p:sp>
        <p:nvSpPr>
          <p:cNvPr id="7" name="Text Box 57"/>
          <p:cNvSpPr txBox="1">
            <a:spLocks noChangeArrowheads="1"/>
          </p:cNvSpPr>
          <p:nvPr/>
        </p:nvSpPr>
        <p:spPr bwMode="auto">
          <a:xfrm>
            <a:off x="381000" y="273050"/>
            <a:ext cx="8458200" cy="6370638"/>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Ya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Allah,</a:t>
            </a:r>
          </a:p>
          <a:p>
            <a:pPr algn="ctr">
              <a:tabLst>
                <a:tab pos="3544888" algn="l"/>
              </a:tabLst>
              <a:defRPr/>
            </a:pP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Pemangku</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Raja,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Tengku</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Mohammad Ismail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Ibna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p>
          <a:p>
            <a:pPr algn="ctr">
              <a:tabLst>
                <a:tab pos="3544888" algn="l"/>
              </a:tabLst>
              <a:defRPr/>
            </a:pP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Al-</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Wathiqi</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Billah</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Sultan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Mizan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Zainal</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Abidin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t>
            </a:r>
          </a:p>
          <a:p>
            <a:pPr algn="ctr">
              <a:tabLst>
                <a:tab pos="3544888" algn="l"/>
              </a:tabLst>
              <a:defRPr/>
            </a:pPr>
            <a:endPar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endParaRPr>
          </a:p>
          <a:p>
            <a:pPr algn="ctr">
              <a:tabLst>
                <a:tab pos="3544888" algn="l"/>
              </a:tabLst>
              <a:defRPr/>
            </a:pP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Dan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Jua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Pemimpin-Pemimpinnya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Ulama-Ulamanya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Pekerja-Pekerja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Serta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Seluruh</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Rakyatnya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Dari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Kalangan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Umat</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Islam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Dengan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RahmatMu</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Wahai</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Tuhan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Yang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Maha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Penyayang</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ectangle 1"/>
          <p:cNvSpPr>
            <a:spLocks noChangeArrowheads="1"/>
          </p:cNvSpPr>
          <p:nvPr/>
        </p:nvSpPr>
        <p:spPr bwMode="auto">
          <a:xfrm>
            <a:off x="685800" y="1752600"/>
            <a:ext cx="8229600" cy="4724400"/>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Ya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Allah,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Tolonglah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orang-orang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Islam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himpunkanlah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mereka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atas</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dasar</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kebenaran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agama,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Hancurkanlah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kekufuran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orang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yang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syirik</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orang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munafik</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Hancurkanlah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musuh-musuhMu</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musuh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agama,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ampunkanlah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dosa-dosa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kami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saudara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kami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yang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terdahulu</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telah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beriman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janganlah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Engkau</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biarkan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kedengkian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dalam</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hati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kami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terhadap</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orang-orang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yang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beriman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sesungguhnya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Engkau</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Maha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Penyantun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Maha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Penyayang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a:t>
            </a:r>
            <a:r>
              <a:rPr lang="en-US" sz="2800" b="1" dirty="0">
                <a:ln>
                  <a:solidFill>
                    <a:schemeClr val="bg1"/>
                  </a:solidFill>
                </a:ln>
                <a:effectLst>
                  <a:outerShdw blurRad="38100" dist="38100" dir="2700000" algn="tl">
                    <a:srgbClr val="000000">
                      <a:alpha val="43137"/>
                    </a:srgbClr>
                  </a:outerShdw>
                </a:effectLst>
                <a:latin typeface="Berlin Sans FB" pitchFamily="34" charset="0"/>
              </a:rPr>
              <a:t> </a:t>
            </a:r>
            <a:endPar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endParaRPr>
          </a:p>
        </p:txBody>
      </p:sp>
      <p:sp>
        <p:nvSpPr>
          <p:cNvPr id="8" name="TextBox 7"/>
          <p:cNvSpPr txBox="1"/>
          <p:nvPr/>
        </p:nvSpPr>
        <p:spPr>
          <a:xfrm>
            <a:off x="3657600" y="435114"/>
            <a:ext cx="2700310" cy="707886"/>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Rectangle 8"/>
          <p:cNvSpPr/>
          <p:nvPr/>
        </p:nvSpPr>
        <p:spPr>
          <a:xfrm>
            <a:off x="457200" y="1571923"/>
            <a:ext cx="8305800" cy="1643527"/>
          </a:xfrm>
          <a:prstGeom prst="rect">
            <a:avLst/>
          </a:prstGeom>
        </p:spPr>
        <p:txBody>
          <a:bodyPr wrap="square">
            <a:spAutoFit/>
          </a:bodyP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Ya</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Allah…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Lembutkanlah</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Hati-hati</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Kami</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Dan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Perbaikilah</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Hubungan</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Antara</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Kami</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Dan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Jadikanlah</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Kami</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Di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Kalangan</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Orang</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Yang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Dapat</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800" b="1" dirty="0" err="1" smtClean="0">
                <a:ln>
                  <a:solidFill>
                    <a:schemeClr val="bg1"/>
                  </a:solidFill>
                </a:ln>
                <a:effectLst>
                  <a:outerShdw blurRad="38100" dist="38100" dir="2700000" algn="tl">
                    <a:srgbClr val="000000">
                      <a:alpha val="43137"/>
                    </a:srgbClr>
                  </a:outerShdw>
                </a:effectLst>
                <a:latin typeface="Berlin Sans FB" pitchFamily="34" charset="0"/>
              </a:rPr>
              <a:t>Pertunjuk</a:t>
            </a:r>
            <a:r>
              <a:rPr lang="en-US" sz="2800" b="1" dirty="0" smtClean="0">
                <a:ln>
                  <a:solidFill>
                    <a:schemeClr val="bg1"/>
                  </a:solidFill>
                </a:ln>
                <a:effectLst>
                  <a:outerShdw blurRad="38100" dist="38100" dir="2700000" algn="tl">
                    <a:srgbClr val="000000">
                      <a:alpha val="43137"/>
                    </a:srgbClr>
                  </a:outerShdw>
                </a:effectLst>
                <a:latin typeface="Berlin Sans FB" pitchFamily="34" charset="0"/>
              </a:rPr>
              <a:t> .</a:t>
            </a:r>
            <a:endPar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endParaRPr>
          </a:p>
        </p:txBody>
      </p:sp>
      <p:sp>
        <p:nvSpPr>
          <p:cNvPr id="10" name="Text Box 60"/>
          <p:cNvSpPr txBox="1">
            <a:spLocks noChangeArrowheads="1"/>
          </p:cNvSpPr>
          <p:nvPr/>
        </p:nvSpPr>
        <p:spPr bwMode="auto">
          <a:xfrm>
            <a:off x="228600" y="3368457"/>
            <a:ext cx="8686799" cy="3108543"/>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Ya</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Allah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Telah</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Menzalimi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Diri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Sendiri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Dan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Sekiranya</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Engkau</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Tidak</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Mengampunkan</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Dan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Merahmati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Nescaya</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Akan</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Menjadi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Orang</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Yang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Rugi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a:t>
            </a:r>
          </a:p>
          <a:p>
            <a:pPr algn="ctr" fontAlgn="auto">
              <a:spcBef>
                <a:spcPts val="0"/>
              </a:spcBef>
              <a:spcAft>
                <a:spcPts val="0"/>
              </a:spcAft>
              <a:defRPr/>
            </a:pP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Ya</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Allah…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Kurniakanlah</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Kepada</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Kebaikan</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Di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Dunia</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Dan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Kebaikan</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Di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Akhirat</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Serta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Hindarilah</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Dari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Seksaan</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800" b="1" dirty="0" err="1">
                <a:ln>
                  <a:solidFill>
                    <a:schemeClr val="bg1"/>
                  </a:solidFill>
                </a:ln>
                <a:effectLst>
                  <a:outerShdw blurRad="38100" dist="38100" dir="2700000" algn="tl">
                    <a:srgbClr val="000000">
                      <a:alpha val="43137"/>
                    </a:srgbClr>
                  </a:outerShdw>
                </a:effectLst>
                <a:latin typeface="Berlin Sans FB" pitchFamily="34" charset="0"/>
                <a:cs typeface="+mn-cs"/>
              </a:rPr>
              <a:t>Neraka</a:t>
            </a:r>
            <a:r>
              <a:rPr lang="en-US" sz="2800" b="1" dirty="0">
                <a:ln>
                  <a:solidFill>
                    <a:schemeClr val="bg1"/>
                  </a:solidFill>
                </a:ln>
                <a:effectLst>
                  <a:outerShdw blurRad="38100" dist="38100" dir="2700000" algn="tl">
                    <a:srgbClr val="000000">
                      <a:alpha val="43137"/>
                    </a:srgbClr>
                  </a:outerShdw>
                </a:effectLst>
                <a:latin typeface="Berlin Sans FB" pitchFamily="34" charset="0"/>
                <a:cs typeface="+mn-cs"/>
              </a:rPr>
              <a:t>.</a:t>
            </a:r>
          </a:p>
        </p:txBody>
      </p:sp>
      <p:sp>
        <p:nvSpPr>
          <p:cNvPr id="11" name="TextBox 10"/>
          <p:cNvSpPr txBox="1"/>
          <p:nvPr/>
        </p:nvSpPr>
        <p:spPr>
          <a:xfrm>
            <a:off x="3505200" y="228600"/>
            <a:ext cx="2700310" cy="707886"/>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600200" y="533400"/>
            <a:ext cx="6781800" cy="584775"/>
          </a:xfrm>
          <a:prstGeom prst="rect">
            <a:avLst/>
          </a:prstGeom>
          <a:noFill/>
          <a:effectLst>
            <a:glow rad="101600">
              <a:schemeClr val="tx1">
                <a:alpha val="60000"/>
              </a:schemeClr>
            </a:glow>
          </a:effectLst>
        </p:spPr>
        <p:txBody>
          <a:bodyPr>
            <a:spAutoFit/>
          </a:bodyPr>
          <a:lstStyle/>
          <a:p>
            <a:pPr fontAlgn="auto">
              <a:spcBef>
                <a:spcPts val="0"/>
              </a:spcBef>
              <a:spcAft>
                <a:spcPts val="0"/>
              </a:spcAft>
              <a:defRPr/>
            </a:pPr>
            <a:r>
              <a:rPr lang="en-US" sz="3200" b="1" dirty="0" err="1">
                <a:ln>
                  <a:solidFill>
                    <a:sysClr val="windowText" lastClr="000000"/>
                  </a:solidFill>
                </a:ln>
                <a:solidFill>
                  <a:srgbClr val="FFFFFF"/>
                </a:solidFill>
                <a:effectLst>
                  <a:glow rad="139700">
                    <a:schemeClr val="tx1"/>
                  </a:glow>
                  <a:outerShdw blurRad="38100" dist="38100" dir="2700000" algn="tl">
                    <a:srgbClr val="000000">
                      <a:alpha val="43137"/>
                    </a:srgbClr>
                  </a:outerShdw>
                </a:effectLst>
                <a:latin typeface="Berlin Sans FB" pitchFamily="34" charset="0"/>
                <a:cs typeface="Arial" pitchFamily="34" charset="0"/>
              </a:rPr>
              <a:t>Wahai</a:t>
            </a:r>
            <a:r>
              <a:rPr lang="en-US" sz="3200" b="1" dirty="0">
                <a:ln>
                  <a:solidFill>
                    <a:sysClr val="windowText" lastClr="000000"/>
                  </a:solidFill>
                </a:ln>
                <a:solidFill>
                  <a:srgbClr val="FFFFFF"/>
                </a:solidFill>
                <a:effectLst>
                  <a:glow rad="139700">
                    <a:schemeClr val="tx1"/>
                  </a:glow>
                  <a:outerShdw blurRad="38100" dist="38100" dir="2700000" algn="tl">
                    <a:srgbClr val="000000">
                      <a:alpha val="43137"/>
                    </a:srgbClr>
                  </a:outerShdw>
                </a:effectLst>
                <a:latin typeface="Berlin Sans FB" pitchFamily="34" charset="0"/>
                <a:cs typeface="Arial" pitchFamily="34" charset="0"/>
              </a:rPr>
              <a:t> ! </a:t>
            </a:r>
            <a:r>
              <a:rPr lang="en-US" sz="3200" b="1" dirty="0" err="1">
                <a:ln>
                  <a:solidFill>
                    <a:sysClr val="windowText" lastClr="000000"/>
                  </a:solidFill>
                </a:ln>
                <a:solidFill>
                  <a:srgbClr val="FFFFFF"/>
                </a:solidFill>
                <a:effectLst>
                  <a:glow rad="139700">
                    <a:schemeClr val="tx1"/>
                  </a:glow>
                  <a:outerShdw blurRad="38100" dist="38100" dir="2700000" algn="tl">
                    <a:srgbClr val="000000">
                      <a:alpha val="43137"/>
                    </a:srgbClr>
                  </a:outerShdw>
                </a:effectLst>
                <a:latin typeface="Berlin Sans FB" pitchFamily="34" charset="0"/>
                <a:cs typeface="Arial" pitchFamily="34" charset="0"/>
              </a:rPr>
              <a:t>Hamba-Hamba</a:t>
            </a:r>
            <a:r>
              <a:rPr lang="en-US" sz="3200" b="1" dirty="0">
                <a:ln>
                  <a:solidFill>
                    <a:sysClr val="windowText" lastClr="000000"/>
                  </a:solidFill>
                </a:ln>
                <a:solidFill>
                  <a:srgbClr val="FFFFFF"/>
                </a:solidFill>
                <a:effectLst>
                  <a:glow rad="139700">
                    <a:schemeClr val="tx1"/>
                  </a:glow>
                  <a:outerShdw blurRad="38100" dist="38100" dir="2700000" algn="tl">
                    <a:srgbClr val="000000">
                      <a:alpha val="43137"/>
                    </a:srgbClr>
                  </a:outerShdw>
                </a:effectLst>
                <a:latin typeface="Berlin Sans FB" pitchFamily="34" charset="0"/>
                <a:cs typeface="Arial" pitchFamily="34" charset="0"/>
              </a:rPr>
              <a:t> Allah</a:t>
            </a:r>
          </a:p>
        </p:txBody>
      </p:sp>
      <p:sp>
        <p:nvSpPr>
          <p:cNvPr id="4" name="Rectangle 3"/>
          <p:cNvSpPr/>
          <p:nvPr/>
        </p:nvSpPr>
        <p:spPr>
          <a:xfrm>
            <a:off x="228600" y="1800285"/>
            <a:ext cx="8610600" cy="4524315"/>
          </a:xfrm>
          <a:prstGeom prst="rect">
            <a:avLst/>
          </a:prstGeom>
        </p:spPr>
        <p:txBody>
          <a:bodyPr wrap="square">
            <a:spAutoFit/>
          </a:bodyPr>
          <a:lstStyle/>
          <a:p>
            <a:pPr algn="ctr" eaLnBrk="0" fontAlgn="auto" hangingPunct="0">
              <a:spcBef>
                <a:spcPts val="0"/>
              </a:spcBef>
              <a:spcAft>
                <a:spcPts val="0"/>
              </a:spcAft>
              <a:defRPr/>
            </a:pP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Sesungguhnya</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ALLAH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menyuruh</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berlaku</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adil</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dan</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berbuat</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kebaikan</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serta</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memberi</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bantuan</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kepada</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kaum</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kerabat</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dan</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melarang</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daripada</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melakukan</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perbuatan-perbuatan</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keji</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dan</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mungkar</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serta</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kezaliman</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Ia</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mengajar</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kamu</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dengan</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suruhan</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dan</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larangannya</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ini</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supaya</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kamu</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mengambil</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peringatan</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 </a:t>
            </a:r>
            <a:r>
              <a:rPr lang="en-US" sz="32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mematuhinya</a:t>
            </a:r>
            <a:r>
              <a:rPr lang="en-US" sz="32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176338"/>
            <a:ext cx="8382000" cy="5376862"/>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3000" b="1" i="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p>
          <a:p>
            <a:pPr marL="419100" indent="-382588" algn="ctr" eaLnBrk="0" fontAlgn="auto" hangingPunct="0">
              <a:lnSpc>
                <a:spcPct val="90000"/>
              </a:lnSpc>
              <a:spcBef>
                <a:spcPts val="0"/>
              </a:spcBef>
              <a:spcAft>
                <a:spcPts val="0"/>
              </a:spcAft>
              <a:defRPr/>
            </a:pP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Maka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Ingatlah</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Allah Yang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Maha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Agung</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Nescaya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Dia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Akan</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Mengingatimu</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Dan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Bersyukurlah</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Di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Atas</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Nikmat-nikmatnya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Nescaya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Dia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Akan</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Menambahkan</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Lagi</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Nikmat</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Itu</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Kepadamu</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dan</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Pohonlah</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Dari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Kelebihannya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Nescaya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Akan</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Diberikannya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Kepadamu</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Dan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Sesungguhnya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Mengingati</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Allah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Itu</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Lebih</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Besar</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Faedah</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Dan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Kesannya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Dan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Ingatlah</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Allah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Mengetahui</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Apa</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Yang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Kamu</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r>
              <a:rPr lang="en-US" sz="3000" b="1" dirty="0" err="1">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Kerjakan</a:t>
            </a:r>
            <a:r>
              <a:rPr lang="en-US" sz="3000" b="1" dirty="0">
                <a:ln>
                  <a:solidFill>
                    <a:schemeClr val="bg1"/>
                  </a:solidFill>
                </a:ln>
                <a:effectLst>
                  <a:glow rad="101600">
                    <a:schemeClr val="bg1">
                      <a:alpha val="60000"/>
                    </a:schemeClr>
                  </a:glow>
                  <a:outerShdw blurRad="38100" dist="38100" dir="2700000" algn="tl">
                    <a:srgbClr val="000000"/>
                  </a:outerShdw>
                </a:effectLst>
                <a:latin typeface="Berlin Sans FB" pitchFamily="34" charset="0"/>
                <a:cs typeface="+mn-cs"/>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sp>
        <p:nvSpPr>
          <p:cNvPr id="4" name="Rectangle 3"/>
          <p:cNvSpPr>
            <a:spLocks noGrp="1" noChangeArrowheads="1"/>
          </p:cNvSpPr>
          <p:nvPr>
            <p:ph idx="1"/>
          </p:nvPr>
        </p:nvSpPr>
        <p:spPr>
          <a:xfrm>
            <a:off x="-76200" y="4302125"/>
            <a:ext cx="8715372" cy="2174875"/>
          </a:xfrm>
          <a:effectLst>
            <a:outerShdw dist="35921" dir="2700000" algn="ctr" rotWithShape="0">
              <a:srgbClr val="808080">
                <a:alpha val="50000"/>
              </a:srgbClr>
            </a:outerShdw>
          </a:effectLst>
        </p:spPr>
        <p:txBody>
          <a:bodyPr>
            <a:normAutofit/>
          </a:bodyPr>
          <a:lstStyle/>
          <a:p>
            <a:pPr marL="419100" indent="-382588" algn="ctr">
              <a:buFontTx/>
              <a:buNone/>
            </a:pPr>
            <a:r>
              <a:rPr lang="en-US" sz="4000" b="1" dirty="0" smtClean="0">
                <a:solidFill>
                  <a:srgbClr val="FFC000"/>
                </a:solidFill>
                <a:effectLst>
                  <a:glow rad="101600">
                    <a:schemeClr val="tx1">
                      <a:alpha val="60000"/>
                    </a:schemeClr>
                  </a:glow>
                </a:effectLst>
              </a:rPr>
              <a:t>“</a:t>
            </a:r>
            <a:r>
              <a:rPr lang="en-US" sz="4000" b="1" dirty="0" err="1" smtClean="0">
                <a:solidFill>
                  <a:srgbClr val="FFC000"/>
                </a:solidFill>
                <a:effectLst>
                  <a:glow rad="101600">
                    <a:schemeClr val="tx1">
                      <a:alpha val="60000"/>
                    </a:schemeClr>
                  </a:glow>
                </a:effectLst>
              </a:rPr>
              <a:t>Lurus</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dan</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rapatkan</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saf</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anda</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kerana</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saf</a:t>
            </a:r>
            <a:r>
              <a:rPr lang="en-US" sz="4000" b="1" dirty="0" smtClean="0">
                <a:solidFill>
                  <a:srgbClr val="FFC000"/>
                </a:solidFill>
                <a:effectLst>
                  <a:glow rad="101600">
                    <a:schemeClr val="tx1">
                      <a:alpha val="60000"/>
                    </a:schemeClr>
                  </a:glow>
                </a:effectLst>
              </a:rPr>
              <a:t>  yang </a:t>
            </a:r>
            <a:r>
              <a:rPr lang="en-US" sz="4000" b="1" dirty="0" err="1" smtClean="0">
                <a:solidFill>
                  <a:srgbClr val="FFC000"/>
                </a:solidFill>
                <a:effectLst>
                  <a:glow rad="101600">
                    <a:schemeClr val="tx1">
                      <a:alpha val="60000"/>
                    </a:schemeClr>
                  </a:glow>
                </a:effectLst>
              </a:rPr>
              <a:t>lurus</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termasuk</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dalam</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kesempurnaan</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solat</a:t>
            </a:r>
            <a:r>
              <a:rPr lang="en-US" sz="4000" b="1" dirty="0" smtClean="0">
                <a:solidFill>
                  <a:srgbClr val="FFC000"/>
                </a:solidFill>
                <a:effectLst>
                  <a:glow rad="101600">
                    <a:schemeClr val="tx1">
                      <a:alpha val="60000"/>
                    </a:schemeClr>
                  </a:glow>
                </a:effectLst>
              </a:rPr>
              <a:t>.”</a:t>
            </a:r>
          </a:p>
        </p:txBody>
      </p:sp>
      <p:sp>
        <p:nvSpPr>
          <p:cNvPr id="5" name="Rectangle 2"/>
          <p:cNvSpPr>
            <a:spLocks noGrp="1" noChangeArrowheads="1"/>
          </p:cNvSpPr>
          <p:nvPr>
            <p:ph type="title"/>
          </p:nvPr>
        </p:nvSpPr>
        <p:spPr>
          <a:xfrm>
            <a:off x="0" y="471488"/>
            <a:ext cx="9144000" cy="2271712"/>
          </a:xfrm>
          <a:effectLst>
            <a:outerShdw dist="35921" dir="2700000" algn="ctr" rotWithShape="0">
              <a:srgbClr val="808080"/>
            </a:outerShdw>
          </a:effectLst>
        </p:spPr>
        <p:txBody>
          <a:bodyPr rtlCol="0">
            <a:noAutofit/>
          </a:bodyPr>
          <a:lstStyle/>
          <a:p>
            <a:pPr fontAlgn="auto">
              <a:spcAft>
                <a:spcPts val="0"/>
              </a:spcAft>
              <a:defRPr/>
            </a:pPr>
            <a:r>
              <a:rPr lang="en-US" sz="5400" b="1" dirty="0" smtClean="0">
                <a:solidFill>
                  <a:srgbClr val="FFFF00"/>
                </a:solidFill>
                <a:effectLst>
                  <a:glow rad="101600">
                    <a:schemeClr val="tx1">
                      <a:alpha val="60000"/>
                    </a:schemeClr>
                  </a:glow>
                </a:effectLst>
                <a:cs typeface="SKR HEAD2 Outlined" pitchFamily="2" charset="-78"/>
              </a:rPr>
              <a:t>   </a:t>
            </a:r>
            <a:r>
              <a:rPr lang="ar-SA" sz="5400" b="1" dirty="0" smtClean="0">
                <a:solidFill>
                  <a:srgbClr val="FFFF00"/>
                </a:solidFill>
                <a:effectLst>
                  <a:glow rad="101600">
                    <a:schemeClr val="tx1">
                      <a:alpha val="60000"/>
                    </a:schemeClr>
                  </a:glow>
                </a:effectLst>
                <a:cs typeface="SKR HEAD2 Outlined" pitchFamily="2" charset="-78"/>
              </a:rPr>
              <a:t>أَقِيْمُوْا ألصَّلآَة.....</a:t>
            </a:r>
            <a:r>
              <a:rPr lang="en-US" sz="5400" b="1" dirty="0" smtClean="0">
                <a:solidFill>
                  <a:srgbClr val="FFFF00"/>
                </a:solidFill>
                <a:effectLst>
                  <a:glow rad="101600">
                    <a:schemeClr val="tx1">
                      <a:alpha val="60000"/>
                    </a:schemeClr>
                  </a:glow>
                </a:effectLst>
                <a:cs typeface="SKR HEAD2 Outlined" pitchFamily="2" charset="-78"/>
              </a:rPr>
              <a:t/>
            </a:r>
            <a:br>
              <a:rPr lang="en-US" sz="5400" b="1" dirty="0" smtClean="0">
                <a:solidFill>
                  <a:srgbClr val="FFFF00"/>
                </a:solidFill>
                <a:effectLst>
                  <a:glow rad="101600">
                    <a:schemeClr val="tx1">
                      <a:alpha val="60000"/>
                    </a:schemeClr>
                  </a:glow>
                </a:effectLst>
                <a:cs typeface="SKR HEAD2 Outlined" pitchFamily="2" charset="-78"/>
              </a:rPr>
            </a:br>
            <a:r>
              <a:rPr lang="en-US" sz="5400" b="1" dirty="0" smtClean="0">
                <a:solidFill>
                  <a:srgbClr val="FFFF00"/>
                </a:solidFill>
                <a:effectLst>
                  <a:glow rad="101600">
                    <a:schemeClr val="tx1">
                      <a:alpha val="60000"/>
                    </a:schemeClr>
                  </a:glow>
                </a:effectLst>
                <a:cs typeface="SKR HEAD2 Outlined" pitchFamily="2" charset="-78"/>
              </a:rPr>
              <a:t> </a:t>
            </a:r>
            <a:r>
              <a:rPr lang="en-US" sz="5400" b="1" dirty="0" err="1" smtClean="0">
                <a:solidFill>
                  <a:srgbClr val="FFFF00"/>
                </a:solidFill>
                <a:effectLst>
                  <a:glow rad="101600">
                    <a:schemeClr val="tx1">
                      <a:alpha val="60000"/>
                    </a:schemeClr>
                  </a:glow>
                </a:effectLst>
                <a:cs typeface="SKR HEAD2 Outlined" pitchFamily="2" charset="-78"/>
              </a:rPr>
              <a:t>Dirikanlah</a:t>
            </a:r>
            <a:r>
              <a:rPr lang="en-US" sz="5400" b="1" dirty="0" smtClean="0">
                <a:solidFill>
                  <a:srgbClr val="FFFF00"/>
                </a:solidFill>
                <a:effectLst>
                  <a:glow rad="101600">
                    <a:schemeClr val="tx1">
                      <a:alpha val="60000"/>
                    </a:schemeClr>
                  </a:glow>
                </a:effectLst>
                <a:cs typeface="SKR HEAD2 Outlined" pitchFamily="2" charset="-78"/>
              </a:rPr>
              <a:t> </a:t>
            </a:r>
            <a:r>
              <a:rPr lang="en-US" sz="5400" b="1" dirty="0" err="1" smtClean="0">
                <a:solidFill>
                  <a:srgbClr val="FFFF00"/>
                </a:solidFill>
                <a:effectLst>
                  <a:glow rad="101600">
                    <a:schemeClr val="tx1">
                      <a:alpha val="60000"/>
                    </a:schemeClr>
                  </a:glow>
                </a:effectLst>
                <a:cs typeface="SKR HEAD2 Outlined" pitchFamily="2" charset="-78"/>
              </a:rPr>
              <a:t>solat</a:t>
            </a:r>
            <a:r>
              <a:rPr lang="en-US" sz="5400" b="1" dirty="0" smtClean="0">
                <a:solidFill>
                  <a:srgbClr val="FFFF00"/>
                </a:solidFill>
                <a:effectLst>
                  <a:glow rad="101600">
                    <a:schemeClr val="tx1">
                      <a:alpha val="60000"/>
                    </a:schemeClr>
                  </a:glow>
                </a:effectLst>
                <a:cs typeface="SKR HEAD2 Outlined" pitchFamily="2" charset="-78"/>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7"/>
          <p:cNvSpPr txBox="1">
            <a:spLocks noChangeArrowheads="1"/>
          </p:cNvSpPr>
          <p:nvPr/>
        </p:nvSpPr>
        <p:spPr bwMode="auto">
          <a:xfrm>
            <a:off x="381000" y="533400"/>
            <a:ext cx="3023585" cy="523220"/>
          </a:xfrm>
          <a:prstGeom prst="rect">
            <a:avLst/>
          </a:prstGeom>
          <a:noFill/>
          <a:ln w="9525">
            <a:noFill/>
            <a:miter lim="800000"/>
            <a:headEnd/>
            <a:tailEnd/>
          </a:ln>
        </p:spPr>
        <p:txBody>
          <a:bodyPr wrap="none">
            <a:spAutoFit/>
          </a:bodyPr>
          <a:lstStyle/>
          <a:p>
            <a:r>
              <a:rPr lang="en-US" sz="2800" b="1" dirty="0" err="1" smtClean="0">
                <a:solidFill>
                  <a:srgbClr val="FFFF00"/>
                </a:solidFill>
                <a:latin typeface="Verdana" pitchFamily="34" charset="0"/>
              </a:rPr>
              <a:t>Wasiat</a:t>
            </a:r>
            <a:r>
              <a:rPr lang="en-US" sz="2800" b="1" dirty="0" smtClean="0">
                <a:solidFill>
                  <a:srgbClr val="FFFF00"/>
                </a:solidFill>
                <a:latin typeface="Verdana" pitchFamily="34" charset="0"/>
              </a:rPr>
              <a:t> </a:t>
            </a:r>
            <a:r>
              <a:rPr lang="en-US" sz="2800" b="1" dirty="0" err="1" smtClean="0">
                <a:solidFill>
                  <a:srgbClr val="FFFF00"/>
                </a:solidFill>
                <a:latin typeface="Verdana" pitchFamily="34" charset="0"/>
              </a:rPr>
              <a:t>Taqwa</a:t>
            </a:r>
            <a:endParaRPr lang="en-US" sz="2800" b="1" dirty="0">
              <a:solidFill>
                <a:srgbClr val="FFFF00"/>
              </a:solidFill>
              <a:latin typeface="Verdana" pitchFamily="34" charset="0"/>
            </a:endParaRPr>
          </a:p>
        </p:txBody>
      </p:sp>
      <p:sp>
        <p:nvSpPr>
          <p:cNvPr id="6" name="Rectangle 5"/>
          <p:cNvSpPr/>
          <p:nvPr/>
        </p:nvSpPr>
        <p:spPr>
          <a:xfrm>
            <a:off x="1828800" y="1752600"/>
            <a:ext cx="5567550" cy="1446550"/>
          </a:xfrm>
          <a:prstGeom prst="rect">
            <a:avLst/>
          </a:prstGeom>
        </p:spPr>
        <p:txBody>
          <a:bodyPr wrap="none">
            <a:spAutoFit/>
          </a:bodyPr>
          <a:lstStyle/>
          <a:p>
            <a:pPr algn="ctr"/>
            <a:r>
              <a:rPr lang="ar-EG" sz="4400" b="1" dirty="0" smtClean="0">
                <a:solidFill>
                  <a:srgbClr val="FFFF00"/>
                </a:solidFill>
                <a:effectLst>
                  <a:glow rad="101600">
                    <a:schemeClr val="tx1">
                      <a:alpha val="60000"/>
                    </a:schemeClr>
                  </a:glow>
                </a:effectLst>
                <a:cs typeface="Traditional Arabic" pitchFamily="2" charset="-78"/>
              </a:rPr>
              <a:t>اتَّقُوْاللهَ،وَأُوْصِيْكُمْ وَإِيَّايَ بِتَقْوَى اللهِ</a:t>
            </a:r>
            <a:r>
              <a:rPr lang="ar-EG" sz="4400" b="1" dirty="0" smtClean="0">
                <a:solidFill>
                  <a:srgbClr val="FFFF00"/>
                </a:solidFill>
                <a:effectLst>
                  <a:glow rad="101600">
                    <a:schemeClr val="tx1">
                      <a:alpha val="60000"/>
                    </a:schemeClr>
                  </a:glow>
                </a:effectLst>
                <a:cs typeface="Traditional Arabic" pitchFamily="2" charset="-78"/>
              </a:rPr>
              <a:t>،</a:t>
            </a:r>
            <a:endParaRPr lang="en-US" sz="4400" b="1" dirty="0" smtClean="0">
              <a:solidFill>
                <a:srgbClr val="FFFF00"/>
              </a:solidFill>
              <a:effectLst>
                <a:glow rad="101600">
                  <a:schemeClr val="tx1">
                    <a:alpha val="60000"/>
                  </a:schemeClr>
                </a:glow>
              </a:effectLst>
              <a:cs typeface="Traditional Arabic" pitchFamily="2" charset="-78"/>
            </a:endParaRPr>
          </a:p>
          <a:p>
            <a:pPr algn="ctr"/>
            <a:r>
              <a:rPr lang="ar-EG" sz="4400" b="1" dirty="0" smtClean="0">
                <a:solidFill>
                  <a:srgbClr val="FFFF00"/>
                </a:solidFill>
                <a:effectLst>
                  <a:glow rad="101600">
                    <a:schemeClr val="tx1">
                      <a:alpha val="60000"/>
                    </a:schemeClr>
                  </a:glow>
                </a:effectLst>
                <a:cs typeface="Traditional Arabic" pitchFamily="2" charset="-78"/>
              </a:rPr>
              <a:t>فَقَدْ </a:t>
            </a:r>
            <a:r>
              <a:rPr lang="ar-EG" sz="4400" b="1" dirty="0" smtClean="0">
                <a:solidFill>
                  <a:srgbClr val="FFFF00"/>
                </a:solidFill>
                <a:effectLst>
                  <a:glow rad="101600">
                    <a:schemeClr val="tx1">
                      <a:alpha val="60000"/>
                    </a:schemeClr>
                  </a:glow>
                </a:effectLst>
                <a:cs typeface="Traditional Arabic" pitchFamily="2" charset="-78"/>
              </a:rPr>
              <a:t>فَازَ الْمُتَّقُوْنَ.</a:t>
            </a:r>
            <a:endParaRPr lang="en-US" sz="4400" dirty="0">
              <a:solidFill>
                <a:srgbClr val="FFFF00"/>
              </a:solidFill>
              <a:effectLst>
                <a:glow rad="101600">
                  <a:schemeClr val="tx1">
                    <a:alpha val="60000"/>
                  </a:schemeClr>
                </a:glow>
              </a:effectLst>
              <a:cs typeface="Traditional Arabic" pitchFamily="2" charset="-78"/>
            </a:endParaRPr>
          </a:p>
        </p:txBody>
      </p:sp>
      <p:sp>
        <p:nvSpPr>
          <p:cNvPr id="7" name="Text Box 2"/>
          <p:cNvSpPr txBox="1">
            <a:spLocks noChangeArrowheads="1"/>
          </p:cNvSpPr>
          <p:nvPr/>
        </p:nvSpPr>
        <p:spPr bwMode="auto">
          <a:xfrm>
            <a:off x="609600" y="4107916"/>
            <a:ext cx="7848600" cy="1571842"/>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err="1"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Bertaqwalah</a:t>
            </a:r>
            <a:r>
              <a:rPr lang="en-US" sz="32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US" sz="3200" b="1" dirty="0" err="1"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kepada</a:t>
            </a:r>
            <a:r>
              <a:rPr lang="en-US" sz="32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Allah</a:t>
            </a:r>
            <a:r>
              <a:rPr lang="en-GB" sz="32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a:t>
            </a:r>
            <a:r>
              <a:rPr lang="en-GB" sz="3200" b="1" dirty="0" err="1"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Maka</a:t>
            </a:r>
            <a:r>
              <a:rPr lang="en-GB" sz="32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GB" sz="3200" b="1" dirty="0" err="1"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berjayalah</a:t>
            </a:r>
            <a:r>
              <a:rPr lang="en-GB" sz="32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a:t>
            </a:r>
            <a:r>
              <a:rPr lang="en-GB" sz="3200" b="1" dirty="0" err="1"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orang-orang</a:t>
            </a:r>
            <a:r>
              <a:rPr lang="en-GB" sz="32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 yang </a:t>
            </a:r>
            <a:r>
              <a:rPr lang="en-GB" sz="3200" b="1" dirty="0" err="1"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bertaqwa</a:t>
            </a:r>
            <a:r>
              <a:rPr lang="en-GB" sz="32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rPr>
              <a:t>.</a:t>
            </a:r>
            <a:endParaRPr lang="en-GB" sz="3200" b="1" dirty="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9" name="TextBox 5"/>
          <p:cNvSpPr txBox="1">
            <a:spLocks noChangeArrowheads="1"/>
          </p:cNvSpPr>
          <p:nvPr/>
        </p:nvSpPr>
        <p:spPr bwMode="auto">
          <a:xfrm>
            <a:off x="381000" y="457200"/>
            <a:ext cx="1595438" cy="519113"/>
          </a:xfrm>
          <a:prstGeom prst="rect">
            <a:avLst/>
          </a:prstGeom>
          <a:noFill/>
          <a:ln w="9525">
            <a:noFill/>
            <a:miter lim="800000"/>
            <a:headEnd/>
            <a:tailEnd/>
          </a:ln>
        </p:spPr>
        <p:txBody>
          <a:bodyPr wrap="none">
            <a:spAutoFit/>
          </a:bodyPr>
          <a:lstStyle/>
          <a:p>
            <a:r>
              <a:rPr lang="en-US" sz="2800" b="1">
                <a:solidFill>
                  <a:srgbClr val="FFFF00"/>
                </a:solidFill>
                <a:latin typeface="Verdana" pitchFamily="34" charset="0"/>
              </a:rPr>
              <a:t>Seruan</a:t>
            </a:r>
          </a:p>
        </p:txBody>
      </p:sp>
      <p:sp>
        <p:nvSpPr>
          <p:cNvPr id="6" name="Rounded Rectangle 5"/>
          <p:cNvSpPr/>
          <p:nvPr/>
        </p:nvSpPr>
        <p:spPr>
          <a:xfrm>
            <a:off x="4800600" y="1560467"/>
            <a:ext cx="4176259" cy="165928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a:solidFill>
                  <a:schemeClr val="bg1"/>
                </a:solidFill>
                <a:effectLst>
                  <a:glow rad="101600">
                    <a:schemeClr val="tx1">
                      <a:alpha val="60000"/>
                    </a:schemeClr>
                  </a:glow>
                </a:effectLst>
              </a:rPr>
              <a:t>Laksanakan</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perintah</a:t>
            </a:r>
            <a:r>
              <a:rPr lang="en-US" sz="2800" b="1" dirty="0">
                <a:solidFill>
                  <a:schemeClr val="bg1"/>
                </a:solidFill>
                <a:effectLst>
                  <a:glow rad="101600">
                    <a:schemeClr val="tx1">
                      <a:alpha val="60000"/>
                    </a:schemeClr>
                  </a:glow>
                </a:effectLst>
              </a:rPr>
              <a:t> Allah </a:t>
            </a:r>
            <a:r>
              <a:rPr lang="en-US" sz="2800" b="1" dirty="0" err="1">
                <a:solidFill>
                  <a:schemeClr val="bg1"/>
                </a:solidFill>
                <a:effectLst>
                  <a:glow rad="101600">
                    <a:schemeClr val="tx1">
                      <a:alpha val="60000"/>
                    </a:schemeClr>
                  </a:glow>
                </a:effectLst>
              </a:rPr>
              <a:t>dan</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tinggalkan</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laranganNya</a:t>
            </a:r>
            <a:r>
              <a:rPr lang="en-US" sz="2800" b="1" dirty="0">
                <a:solidFill>
                  <a:schemeClr val="bg1"/>
                </a:solidFill>
                <a:effectLst>
                  <a:glow rad="101600">
                    <a:schemeClr val="tx1">
                      <a:alpha val="60000"/>
                    </a:schemeClr>
                  </a:glow>
                </a:effectLst>
              </a:rPr>
              <a:t> </a:t>
            </a:r>
          </a:p>
        </p:txBody>
      </p:sp>
      <p:sp>
        <p:nvSpPr>
          <p:cNvPr id="7" name="Rounded Rectangle 6"/>
          <p:cNvSpPr/>
          <p:nvPr/>
        </p:nvSpPr>
        <p:spPr>
          <a:xfrm>
            <a:off x="4956175" y="5045437"/>
            <a:ext cx="4038600" cy="1393002"/>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a:solidFill>
                  <a:schemeClr val="bg1"/>
                </a:solidFill>
                <a:effectLst>
                  <a:glow rad="101600">
                    <a:schemeClr val="tx1">
                      <a:alpha val="60000"/>
                    </a:schemeClr>
                  </a:glow>
                </a:effectLst>
              </a:rPr>
              <a:t>Semoga mendapat kebahagian di dunia dan akhirat</a:t>
            </a:r>
          </a:p>
        </p:txBody>
      </p:sp>
      <p:grpSp>
        <p:nvGrpSpPr>
          <p:cNvPr id="10" name="Right Arrow 9"/>
          <p:cNvGrpSpPr>
            <a:grpSpLocks/>
          </p:cNvGrpSpPr>
          <p:nvPr/>
        </p:nvGrpSpPr>
        <p:grpSpPr bwMode="auto">
          <a:xfrm rot="-1373928">
            <a:off x="2686050" y="1866900"/>
            <a:ext cx="2511425" cy="1352550"/>
            <a:chOff x="1640" y="1329"/>
            <a:chExt cx="1582" cy="852"/>
          </a:xfrm>
        </p:grpSpPr>
        <p:pic>
          <p:nvPicPr>
            <p:cNvPr id="6159" name="Right Arrow 9"/>
            <p:cNvPicPr>
              <a:picLocks noChangeArrowheads="1"/>
            </p:cNvPicPr>
            <p:nvPr/>
          </p:nvPicPr>
          <p:blipFill>
            <a:blip r:embed="rId3"/>
            <a:srcRect/>
            <a:stretch>
              <a:fillRect/>
            </a:stretch>
          </p:blipFill>
          <p:spPr bwMode="auto">
            <a:xfrm>
              <a:off x="1640" y="1329"/>
              <a:ext cx="1582" cy="852"/>
            </a:xfrm>
            <a:prstGeom prst="rect">
              <a:avLst/>
            </a:prstGeom>
            <a:noFill/>
          </p:spPr>
        </p:pic>
        <p:sp>
          <p:nvSpPr>
            <p:cNvPr id="6160" name="Text Box 16"/>
            <p:cNvSpPr txBox="1">
              <a:spLocks noChangeArrowheads="1"/>
            </p:cNvSpPr>
            <p:nvPr/>
          </p:nvSpPr>
          <p:spPr bwMode="auto">
            <a:xfrm>
              <a:off x="1728" y="1596"/>
              <a:ext cx="1236" cy="312"/>
            </a:xfrm>
            <a:prstGeom prst="rect">
              <a:avLst/>
            </a:prstGeom>
            <a:noFill/>
            <a:ln w="9525">
              <a:noFill/>
              <a:miter lim="800000"/>
              <a:headEnd/>
              <a:tailEnd/>
            </a:ln>
          </p:spPr>
          <p:txBody>
            <a:bodyPr anchor="ctr"/>
            <a:lstStyle/>
            <a:p>
              <a:pPr algn="ctr"/>
              <a:endParaRPr lang="ms-MY">
                <a:solidFill>
                  <a:srgbClr val="FFFFFF"/>
                </a:solidFill>
              </a:endParaRPr>
            </a:p>
          </p:txBody>
        </p:sp>
      </p:grpSp>
      <p:grpSp>
        <p:nvGrpSpPr>
          <p:cNvPr id="11" name="Right Arrow 10"/>
          <p:cNvGrpSpPr>
            <a:grpSpLocks/>
          </p:cNvGrpSpPr>
          <p:nvPr/>
        </p:nvGrpSpPr>
        <p:grpSpPr bwMode="auto">
          <a:xfrm rot="1044624">
            <a:off x="2520950" y="4754563"/>
            <a:ext cx="2809875" cy="1346200"/>
            <a:chOff x="1594" y="2819"/>
            <a:chExt cx="1578" cy="848"/>
          </a:xfrm>
        </p:grpSpPr>
        <p:pic>
          <p:nvPicPr>
            <p:cNvPr id="6162" name="Right Arrow 10"/>
            <p:cNvPicPr>
              <a:picLocks noChangeArrowheads="1"/>
            </p:cNvPicPr>
            <p:nvPr/>
          </p:nvPicPr>
          <p:blipFill>
            <a:blip r:embed="rId4"/>
            <a:srcRect/>
            <a:stretch>
              <a:fillRect/>
            </a:stretch>
          </p:blipFill>
          <p:spPr bwMode="auto">
            <a:xfrm>
              <a:off x="1594" y="2819"/>
              <a:ext cx="1578" cy="848"/>
            </a:xfrm>
            <a:prstGeom prst="rect">
              <a:avLst/>
            </a:prstGeom>
            <a:noFill/>
          </p:spPr>
        </p:pic>
        <p:sp>
          <p:nvSpPr>
            <p:cNvPr id="6163" name="Text Box 19"/>
            <p:cNvSpPr txBox="1">
              <a:spLocks noChangeArrowheads="1"/>
            </p:cNvSpPr>
            <p:nvPr/>
          </p:nvSpPr>
          <p:spPr bwMode="auto">
            <a:xfrm>
              <a:off x="1680" y="3084"/>
              <a:ext cx="1236" cy="312"/>
            </a:xfrm>
            <a:prstGeom prst="rect">
              <a:avLst/>
            </a:prstGeom>
            <a:noFill/>
            <a:ln w="9525">
              <a:noFill/>
              <a:miter lim="800000"/>
              <a:headEnd/>
              <a:tailEnd/>
            </a:ln>
          </p:spPr>
          <p:txBody>
            <a:bodyPr anchor="ctr"/>
            <a:lstStyle/>
            <a:p>
              <a:pPr algn="ctr"/>
              <a:endParaRPr lang="ms-MY">
                <a:solidFill>
                  <a:srgbClr val="FFFFFF"/>
                </a:solidFill>
              </a:endParaRPr>
            </a:p>
          </p:txBody>
        </p:sp>
      </p:grpSp>
      <p:sp>
        <p:nvSpPr>
          <p:cNvPr id="2" name="Rounded Rectangle 6"/>
          <p:cNvSpPr/>
          <p:nvPr/>
        </p:nvSpPr>
        <p:spPr>
          <a:xfrm>
            <a:off x="4876800" y="3445237"/>
            <a:ext cx="4038600" cy="1393002"/>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a:solidFill>
                  <a:schemeClr val="bg1"/>
                </a:solidFill>
                <a:effectLst>
                  <a:glow rad="101600">
                    <a:schemeClr val="tx1">
                      <a:alpha val="60000"/>
                    </a:schemeClr>
                  </a:glow>
                </a:effectLst>
              </a:rPr>
              <a:t>Marilah</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bertakwa</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kepada</a:t>
            </a:r>
            <a:r>
              <a:rPr lang="en-US" sz="2800" b="1" dirty="0">
                <a:solidFill>
                  <a:schemeClr val="bg1"/>
                </a:solidFill>
                <a:effectLst>
                  <a:glow rad="101600">
                    <a:schemeClr val="tx1">
                      <a:alpha val="60000"/>
                    </a:schemeClr>
                  </a:glow>
                </a:effectLst>
              </a:rPr>
              <a:t> Allah </a:t>
            </a:r>
            <a:r>
              <a:rPr lang="en-US" sz="2800" b="1" dirty="0" err="1">
                <a:solidFill>
                  <a:schemeClr val="bg1"/>
                </a:solidFill>
                <a:effectLst>
                  <a:glow rad="101600">
                    <a:schemeClr val="tx1">
                      <a:alpha val="60000"/>
                    </a:schemeClr>
                  </a:glow>
                </a:effectLst>
              </a:rPr>
              <a:t>dengan</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sebenar-benarnya</a:t>
            </a:r>
            <a:endParaRPr lang="en-US" sz="2800" b="1" dirty="0">
              <a:solidFill>
                <a:schemeClr val="bg1"/>
              </a:solidFill>
              <a:effectLst>
                <a:glow rad="101600">
                  <a:schemeClr val="tx1">
                    <a:alpha val="60000"/>
                  </a:schemeClr>
                </a:glow>
              </a:effectLst>
            </a:endParaRPr>
          </a:p>
        </p:txBody>
      </p:sp>
      <p:sp>
        <p:nvSpPr>
          <p:cNvPr id="3" name="Right Arrow 10"/>
          <p:cNvSpPr/>
          <p:nvPr/>
        </p:nvSpPr>
        <p:spPr>
          <a:xfrm>
            <a:off x="2803525" y="3602037"/>
            <a:ext cx="2209800" cy="990600"/>
          </a:xfrm>
          <a:prstGeom prst="rightArrow">
            <a:avLst/>
          </a:prstGeom>
          <a:solidFill>
            <a:srgbClr val="FFFF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60866" y="2695221"/>
            <a:ext cx="4030134" cy="2590800"/>
          </a:xfrm>
          <a:prstGeom prst="ellipse">
            <a:avLst/>
          </a:prstGeom>
          <a:gradFill flip="none" rotWithShape="1">
            <a:gsLst>
              <a:gs pos="7900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ln w="76200">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err="1">
                <a:ln>
                  <a:solidFill>
                    <a:schemeClr val="tx1"/>
                  </a:solidFill>
                </a:ln>
                <a:solidFill>
                  <a:srgbClr val="FFFFFF"/>
                </a:solidFill>
                <a:effectLst>
                  <a:glow rad="101600">
                    <a:schemeClr val="tx1">
                      <a:alpha val="60000"/>
                    </a:schemeClr>
                  </a:glow>
                </a:effectLst>
                <a:latin typeface="+mj-lt"/>
              </a:rPr>
              <a:t>Ketaqwaan</a:t>
            </a:r>
            <a:endParaRPr lang="en-US" sz="3400" b="1" dirty="0">
              <a:ln>
                <a:solidFill>
                  <a:schemeClr val="tx1"/>
                </a:solidFill>
              </a:ln>
              <a:solidFill>
                <a:srgbClr val="FFFFFF"/>
              </a:solidFill>
              <a:effectLst>
                <a:glow rad="101600">
                  <a:schemeClr val="tx1">
                    <a:alpha val="60000"/>
                  </a:schemeClr>
                </a:glow>
              </a:effectLst>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TextBox 4"/>
          <p:cNvSpPr txBox="1">
            <a:spLocks noChangeArrowheads="1"/>
          </p:cNvSpPr>
          <p:nvPr/>
        </p:nvSpPr>
        <p:spPr bwMode="auto">
          <a:xfrm>
            <a:off x="228600" y="304800"/>
            <a:ext cx="8713788" cy="488950"/>
          </a:xfrm>
          <a:prstGeom prst="rect">
            <a:avLst/>
          </a:prstGeom>
          <a:noFill/>
          <a:ln w="9525">
            <a:noFill/>
            <a:miter lim="800000"/>
            <a:headEnd/>
            <a:tailEnd/>
          </a:ln>
        </p:spPr>
        <p:txBody>
          <a:bodyPr wrap="none">
            <a:spAutoFit/>
          </a:bodyPr>
          <a:lstStyle/>
          <a:p>
            <a:r>
              <a:rPr lang="en-US" sz="2600" b="1">
                <a:solidFill>
                  <a:srgbClr val="FFFF00"/>
                </a:solidFill>
                <a:latin typeface="Verdana" pitchFamily="34" charset="0"/>
              </a:rPr>
              <a:t>Modal Insan dalam aset pembangunan iaitu :-</a:t>
            </a:r>
          </a:p>
        </p:txBody>
      </p:sp>
      <p:sp>
        <p:nvSpPr>
          <p:cNvPr id="9" name="Round Diagonal Corner Rectangle 8"/>
          <p:cNvSpPr/>
          <p:nvPr/>
        </p:nvSpPr>
        <p:spPr>
          <a:xfrm>
            <a:off x="2688159" y="1620837"/>
            <a:ext cx="6282281" cy="1447800"/>
          </a:xfrm>
          <a:prstGeom prst="round2Diag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3810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a:solidFill>
                  <a:schemeClr val="bg1"/>
                </a:solidFill>
                <a:effectLst>
                  <a:glow rad="101600">
                    <a:schemeClr val="tx1">
                      <a:alpha val="60000"/>
                    </a:schemeClr>
                  </a:glow>
                </a:effectLst>
              </a:rPr>
              <a:t>Manusia</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sebagai</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aset</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bernilai</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dalam</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pembangunan</a:t>
            </a:r>
            <a:r>
              <a:rPr lang="en-US" sz="2800" b="1" dirty="0">
                <a:solidFill>
                  <a:schemeClr val="bg1"/>
                </a:solidFill>
                <a:effectLst>
                  <a:glow rad="101600">
                    <a:schemeClr val="tx1">
                      <a:alpha val="60000"/>
                    </a:schemeClr>
                  </a:glow>
                </a:effectLst>
              </a:rPr>
              <a:t> </a:t>
            </a:r>
            <a:r>
              <a:rPr lang="en-US" sz="2800" b="1" dirty="0" err="1" smtClean="0">
                <a:solidFill>
                  <a:schemeClr val="bg1"/>
                </a:solidFill>
                <a:effectLst>
                  <a:glow rad="101600">
                    <a:schemeClr val="tx1">
                      <a:alpha val="60000"/>
                    </a:schemeClr>
                  </a:glow>
                </a:effectLst>
              </a:rPr>
              <a:t>dan</a:t>
            </a:r>
            <a:r>
              <a:rPr lang="en-US" sz="2800" b="1" dirty="0" smtClean="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kecemerlangan</a:t>
            </a:r>
            <a:endParaRPr lang="en-US" sz="2800" b="1" dirty="0">
              <a:solidFill>
                <a:schemeClr val="bg1"/>
              </a:solidFill>
              <a:effectLst>
                <a:glow rad="101600">
                  <a:schemeClr val="tx1">
                    <a:alpha val="60000"/>
                  </a:schemeClr>
                </a:glow>
              </a:effectLst>
            </a:endParaRPr>
          </a:p>
        </p:txBody>
      </p:sp>
      <p:sp>
        <p:nvSpPr>
          <p:cNvPr id="11" name="Round Diagonal Corner Rectangle 10"/>
          <p:cNvSpPr/>
          <p:nvPr/>
        </p:nvSpPr>
        <p:spPr>
          <a:xfrm>
            <a:off x="2752807" y="3294620"/>
            <a:ext cx="6221084" cy="1408670"/>
          </a:xfrm>
          <a:prstGeom prst="round2Diag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3810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a:solidFill>
                  <a:schemeClr val="bg1"/>
                </a:solidFill>
                <a:effectLst>
                  <a:glow rad="101600">
                    <a:schemeClr val="tx1">
                      <a:alpha val="60000"/>
                    </a:schemeClr>
                  </a:glow>
                </a:effectLst>
              </a:rPr>
              <a:t>Perlu</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digilap</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dibangun</a:t>
            </a:r>
            <a:r>
              <a:rPr lang="en-US" sz="2800" b="1" dirty="0">
                <a:solidFill>
                  <a:schemeClr val="bg1"/>
                </a:solidFill>
                <a:effectLst>
                  <a:glow rad="101600">
                    <a:schemeClr val="tx1">
                      <a:alpha val="60000"/>
                    </a:schemeClr>
                  </a:glow>
                </a:effectLst>
              </a:rPr>
              <a:t> </a:t>
            </a:r>
            <a:r>
              <a:rPr lang="en-US" sz="2800" b="1" dirty="0" err="1" smtClean="0">
                <a:solidFill>
                  <a:schemeClr val="bg1"/>
                </a:solidFill>
                <a:effectLst>
                  <a:glow rad="101600">
                    <a:schemeClr val="tx1">
                      <a:alpha val="60000"/>
                    </a:schemeClr>
                  </a:glow>
                </a:effectLst>
              </a:rPr>
              <a:t>dan</a:t>
            </a:r>
            <a:r>
              <a:rPr lang="en-US" sz="2800" b="1" dirty="0" smtClean="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diuji</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untuk</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menentu</a:t>
            </a:r>
            <a:r>
              <a:rPr lang="en-US" sz="2800" b="1" dirty="0">
                <a:solidFill>
                  <a:schemeClr val="bg1"/>
                </a:solidFill>
                <a:effectLst>
                  <a:glow rad="101600">
                    <a:schemeClr val="tx1">
                      <a:alpha val="60000"/>
                    </a:schemeClr>
                  </a:glow>
                </a:effectLst>
              </a:rPr>
              <a:t> </a:t>
            </a:r>
            <a:r>
              <a:rPr lang="en-US" sz="2800" b="1" dirty="0" err="1">
                <a:solidFill>
                  <a:schemeClr val="bg1"/>
                </a:solidFill>
                <a:effectLst>
                  <a:glow rad="101600">
                    <a:schemeClr val="tx1">
                      <a:alpha val="60000"/>
                    </a:schemeClr>
                  </a:glow>
                </a:effectLst>
              </a:rPr>
              <a:t>kemampuannya</a:t>
            </a:r>
            <a:endParaRPr lang="en-US" sz="2800" b="1" dirty="0">
              <a:solidFill>
                <a:schemeClr val="bg1"/>
              </a:solidFill>
              <a:effectLst>
                <a:glow rad="101600">
                  <a:schemeClr val="tx1">
                    <a:alpha val="60000"/>
                  </a:schemeClr>
                </a:glow>
              </a:effectLst>
            </a:endParaRPr>
          </a:p>
        </p:txBody>
      </p:sp>
      <p:sp>
        <p:nvSpPr>
          <p:cNvPr id="2" name="Round Diagonal Corner Rectangle 10"/>
          <p:cNvSpPr/>
          <p:nvPr/>
        </p:nvSpPr>
        <p:spPr>
          <a:xfrm>
            <a:off x="2752807" y="4971020"/>
            <a:ext cx="6221084" cy="1408670"/>
          </a:xfrm>
          <a:prstGeom prst="round2Diag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3810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a:solidFill>
                  <a:schemeClr val="bg1"/>
                </a:solidFill>
                <a:effectLst>
                  <a:glow rad="101600">
                    <a:schemeClr val="tx1">
                      <a:alpha val="60000"/>
                    </a:schemeClr>
                  </a:glow>
                </a:effectLst>
              </a:rPr>
              <a:t>Kesedaran dalam diri bagi melahirkan Modal Insan yang berkualiti</a:t>
            </a:r>
          </a:p>
        </p:txBody>
      </p:sp>
      <p:sp>
        <p:nvSpPr>
          <p:cNvPr id="8" name="Right Arrow 7"/>
          <p:cNvSpPr/>
          <p:nvPr/>
        </p:nvSpPr>
        <p:spPr>
          <a:xfrm rot="19847125">
            <a:off x="1367715" y="2431293"/>
            <a:ext cx="1418438" cy="7620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Right Arrow 9"/>
          <p:cNvSpPr/>
          <p:nvPr/>
        </p:nvSpPr>
        <p:spPr>
          <a:xfrm rot="2129918">
            <a:off x="1613417" y="5141615"/>
            <a:ext cx="1418438" cy="7620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Right Arrow 11"/>
          <p:cNvSpPr/>
          <p:nvPr/>
        </p:nvSpPr>
        <p:spPr>
          <a:xfrm rot="19847125">
            <a:off x="2023461" y="3715733"/>
            <a:ext cx="1061285" cy="7620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Round Diagonal Corner Rectangle 5"/>
          <p:cNvSpPr/>
          <p:nvPr/>
        </p:nvSpPr>
        <p:spPr>
          <a:xfrm>
            <a:off x="221818" y="3107592"/>
            <a:ext cx="2184657" cy="1938216"/>
          </a:xfrm>
          <a:prstGeom prst="round2Diag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89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rgbClr val="FFFFFF"/>
                </a:solidFill>
                <a:effectLst>
                  <a:glow rad="101600">
                    <a:schemeClr val="tx1">
                      <a:alpha val="60000"/>
                    </a:schemeClr>
                  </a:glow>
                  <a:outerShdw blurRad="38100" dist="38100" dir="2700000" algn="tl">
                    <a:srgbClr val="C0C0C0"/>
                  </a:outerShdw>
                </a:effectLst>
              </a:rPr>
              <a:t>MODAL  INSAN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light.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990600" y="1868269"/>
            <a:ext cx="6896440" cy="584775"/>
          </a:xfrm>
          <a:prstGeom prst="rect">
            <a:avLst/>
          </a:prstGeom>
          <a:effectLst/>
        </p:spPr>
        <p:txBody>
          <a:bodyPr wrap="none">
            <a:spAutoFit/>
          </a:bodyPr>
          <a:lstStyle/>
          <a:p>
            <a:pPr fontAlgn="auto">
              <a:spcBef>
                <a:spcPts val="0"/>
              </a:spcBef>
              <a:spcAft>
                <a:spcPts val="0"/>
              </a:spcAft>
              <a:defRPr/>
            </a:pPr>
            <a:r>
              <a:rPr lang="en-US" sz="3200" b="1" dirty="0" err="1">
                <a:ln>
                  <a:solidFill>
                    <a:schemeClr val="tx1"/>
                  </a:solidFill>
                </a:ln>
                <a:solidFill>
                  <a:srgbClr val="FFFF00"/>
                </a:solidFill>
                <a:effectLst>
                  <a:glow rad="101600">
                    <a:schemeClr val="tx1">
                      <a:alpha val="60000"/>
                    </a:schemeClr>
                  </a:glow>
                </a:effectLst>
                <a:latin typeface="Verdana" pitchFamily="34" charset="0"/>
                <a:ea typeface="Verdana" pitchFamily="34" charset="0"/>
                <a:cs typeface="Verdana" pitchFamily="34" charset="0"/>
              </a:rPr>
              <a:t>Tajuk</a:t>
            </a:r>
            <a:r>
              <a:rPr lang="en-US" sz="3200" b="1" dirty="0">
                <a:ln>
                  <a:solidFill>
                    <a:schemeClr val="tx1"/>
                  </a:solidFill>
                </a:ln>
                <a:solidFill>
                  <a:srgbClr val="FFFF00"/>
                </a:solidFill>
                <a:effectLst>
                  <a:glow rad="101600">
                    <a:schemeClr val="tx1">
                      <a:alpha val="60000"/>
                    </a:schemeClr>
                  </a:glow>
                </a:effectLst>
                <a:latin typeface="Verdana" pitchFamily="34" charset="0"/>
                <a:ea typeface="Verdana" pitchFamily="34" charset="0"/>
                <a:cs typeface="Verdana"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Verdana" pitchFamily="34" charset="0"/>
                <a:ea typeface="Verdana" pitchFamily="34" charset="0"/>
                <a:cs typeface="Verdana" pitchFamily="34" charset="0"/>
              </a:rPr>
              <a:t>Khutbah</a:t>
            </a:r>
            <a:r>
              <a:rPr lang="en-US" sz="3200" b="1" dirty="0" smtClean="0">
                <a:ln>
                  <a:solidFill>
                    <a:schemeClr val="tx1"/>
                  </a:solidFill>
                </a:ln>
                <a:solidFill>
                  <a:srgbClr val="FFFF00"/>
                </a:solidFill>
                <a:effectLst>
                  <a:glow rad="101600">
                    <a:schemeClr val="tx1">
                      <a:alpha val="60000"/>
                    </a:schemeClr>
                  </a:glow>
                </a:effectLst>
                <a:latin typeface="Verdana" pitchFamily="34" charset="0"/>
                <a:ea typeface="Verdana" pitchFamily="34" charset="0"/>
                <a:cs typeface="Verdana"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Verdana" pitchFamily="34" charset="0"/>
                <a:ea typeface="Verdana" pitchFamily="34" charset="0"/>
                <a:cs typeface="Verdana" pitchFamily="34" charset="0"/>
              </a:rPr>
              <a:t>Pada</a:t>
            </a:r>
            <a:r>
              <a:rPr lang="en-US" sz="3200" b="1" dirty="0" smtClean="0">
                <a:ln>
                  <a:solidFill>
                    <a:schemeClr val="tx1"/>
                  </a:solidFill>
                </a:ln>
                <a:solidFill>
                  <a:srgbClr val="FFFF00"/>
                </a:solidFill>
                <a:effectLst>
                  <a:glow rad="101600">
                    <a:schemeClr val="tx1">
                      <a:alpha val="60000"/>
                    </a:schemeClr>
                  </a:glow>
                </a:effectLst>
                <a:latin typeface="Verdana" pitchFamily="34" charset="0"/>
                <a:ea typeface="Verdana" pitchFamily="34" charset="0"/>
                <a:cs typeface="Verdana"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Verdana" pitchFamily="34" charset="0"/>
                <a:ea typeface="Verdana" pitchFamily="34" charset="0"/>
                <a:cs typeface="Verdana" pitchFamily="34" charset="0"/>
              </a:rPr>
              <a:t>Hari</a:t>
            </a:r>
            <a:r>
              <a:rPr lang="en-US" sz="3200" b="1" dirty="0" smtClean="0">
                <a:ln>
                  <a:solidFill>
                    <a:schemeClr val="tx1"/>
                  </a:solidFill>
                </a:ln>
                <a:solidFill>
                  <a:srgbClr val="FFFF00"/>
                </a:solidFill>
                <a:effectLst>
                  <a:glow rad="101600">
                    <a:schemeClr val="tx1">
                      <a:alpha val="60000"/>
                    </a:schemeClr>
                  </a:glow>
                </a:effectLst>
                <a:latin typeface="Verdana" pitchFamily="34" charset="0"/>
                <a:ea typeface="Verdana" pitchFamily="34" charset="0"/>
                <a:cs typeface="Verdana"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Verdana" pitchFamily="34" charset="0"/>
                <a:ea typeface="Verdana" pitchFamily="34" charset="0"/>
                <a:cs typeface="Verdana" pitchFamily="34" charset="0"/>
              </a:rPr>
              <a:t>Ini</a:t>
            </a:r>
            <a:r>
              <a:rPr lang="en-US" sz="3200" b="1" dirty="0" smtClean="0">
                <a:ln>
                  <a:solidFill>
                    <a:schemeClr val="tx1"/>
                  </a:solidFill>
                </a:ln>
                <a:solidFill>
                  <a:srgbClr val="FFFF00"/>
                </a:solidFill>
                <a:effectLst>
                  <a:glow rad="101600">
                    <a:schemeClr val="tx1">
                      <a:alpha val="60000"/>
                    </a:schemeClr>
                  </a:glow>
                </a:effectLst>
                <a:latin typeface="Verdana" pitchFamily="34" charset="0"/>
                <a:ea typeface="Verdana" pitchFamily="34" charset="0"/>
                <a:cs typeface="Verdana" pitchFamily="34" charset="0"/>
              </a:rPr>
              <a:t>:</a:t>
            </a:r>
            <a:endParaRPr lang="en-US" sz="3200" b="1" dirty="0">
              <a:ln>
                <a:solidFill>
                  <a:schemeClr val="tx1"/>
                </a:solidFill>
              </a:ln>
              <a:solidFill>
                <a:srgbClr val="FFFF00"/>
              </a:solidFill>
              <a:effectLst>
                <a:glow rad="101600">
                  <a:schemeClr val="tx1">
                    <a:alpha val="60000"/>
                  </a:schemeClr>
                </a:glow>
              </a:effectLst>
              <a:latin typeface="Verdana" pitchFamily="34" charset="0"/>
              <a:ea typeface="Verdana" pitchFamily="34" charset="0"/>
              <a:cs typeface="Verdana" pitchFamily="34" charset="0"/>
            </a:endParaRPr>
          </a:p>
        </p:txBody>
      </p:sp>
      <p:sp>
        <p:nvSpPr>
          <p:cNvPr id="5" name="TextBox 4"/>
          <p:cNvSpPr txBox="1"/>
          <p:nvPr/>
        </p:nvSpPr>
        <p:spPr>
          <a:xfrm>
            <a:off x="304800" y="2817674"/>
            <a:ext cx="8610600" cy="175432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28575"/>
                <a:gradFill>
                  <a:gsLst>
                    <a:gs pos="25000">
                      <a:schemeClr val="accent2">
                        <a:satMod val="155000"/>
                      </a:schemeClr>
                    </a:gs>
                    <a:gs pos="100000">
                      <a:schemeClr val="accent2">
                        <a:shade val="45000"/>
                        <a:satMod val="165000"/>
                      </a:schemeClr>
                    </a:gs>
                  </a:gsLst>
                  <a:lin ang="5400000"/>
                </a:gradFill>
                <a:effectLst>
                  <a:glow rad="228600">
                    <a:schemeClr val="tx1">
                      <a:alpha val="40000"/>
                    </a:schemeClr>
                  </a:glow>
                  <a:outerShdw blurRad="76200" dist="50800" dir="5400000" algn="tl" rotWithShape="0">
                    <a:srgbClr val="000000">
                      <a:alpha val="65000"/>
                    </a:srgbClr>
                  </a:outerShdw>
                  <a:reflection blurRad="6350" stA="60000" endA="900" endPos="60000" dist="60007" dir="5400000" sy="-100000" algn="bl" rotWithShape="0"/>
                </a:effectLst>
                <a:latin typeface="Bernard MT Condensed" pitchFamily="18" charset="0"/>
              </a:rPr>
              <a:t>AKHLAK SEBAGAI TERAS KECEMERLANGAN MODAL INSAN</a:t>
            </a:r>
            <a:endParaRPr lang="ms-MY" sz="5400" b="1" spc="50" dirty="0">
              <a:ln w="28575"/>
              <a:gradFill>
                <a:gsLst>
                  <a:gs pos="25000">
                    <a:schemeClr val="accent2">
                      <a:satMod val="155000"/>
                    </a:schemeClr>
                  </a:gs>
                  <a:gs pos="100000">
                    <a:schemeClr val="accent2">
                      <a:shade val="45000"/>
                      <a:satMod val="165000"/>
                    </a:schemeClr>
                  </a:gs>
                </a:gsLst>
                <a:lin ang="5400000"/>
              </a:gradFill>
              <a:effectLst>
                <a:glow rad="228600">
                  <a:schemeClr val="tx1">
                    <a:alpha val="40000"/>
                  </a:schemeClr>
                </a:glow>
                <a:outerShdw blurRad="76200" dist="50800" dir="5400000" algn="tl" rotWithShape="0">
                  <a:srgbClr val="000000">
                    <a:alpha val="65000"/>
                  </a:srgbClr>
                </a:outerShdw>
                <a:reflection blurRad="6350" stA="60000" endA="900" endPos="60000" dist="60007" dir="5400000" sy="-100000" algn="bl" rotWithShape="0"/>
              </a:effectLst>
              <a:latin typeface="Bernard MT Condensed"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ight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4" name="Rectangle 4"/>
          <p:cNvSpPr>
            <a:spLocks noChangeArrowheads="1"/>
          </p:cNvSpPr>
          <p:nvPr/>
        </p:nvSpPr>
        <p:spPr bwMode="auto">
          <a:xfrm>
            <a:off x="76200" y="457200"/>
            <a:ext cx="9067800" cy="519113"/>
          </a:xfrm>
          <a:prstGeom prst="rect">
            <a:avLst/>
          </a:prstGeom>
          <a:noFill/>
          <a:ln w="9525">
            <a:noFill/>
            <a:miter lim="800000"/>
            <a:headEnd/>
            <a:tailEnd/>
          </a:ln>
        </p:spPr>
        <p:txBody>
          <a:bodyPr>
            <a:spAutoFit/>
          </a:bodyPr>
          <a:lstStyle/>
          <a:p>
            <a:r>
              <a:rPr lang="en-US" sz="2800" b="1">
                <a:solidFill>
                  <a:srgbClr val="FFFF00"/>
                </a:solidFill>
                <a:latin typeface="Verdana" pitchFamily="34" charset="0"/>
              </a:rPr>
              <a:t>Tahap Kecemerlangan akan tercapai, jika….</a:t>
            </a:r>
          </a:p>
        </p:txBody>
      </p:sp>
      <p:sp>
        <p:nvSpPr>
          <p:cNvPr id="9" name="Round Diagonal Corner Rectangle 8"/>
          <p:cNvSpPr/>
          <p:nvPr/>
        </p:nvSpPr>
        <p:spPr>
          <a:xfrm>
            <a:off x="4685711" y="1697037"/>
            <a:ext cx="4115977" cy="1447800"/>
          </a:xfrm>
          <a:prstGeom prst="round2Diag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3810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a:solidFill>
                  <a:schemeClr val="bg1"/>
                </a:solidFill>
                <a:effectLst>
                  <a:glow rad="101600">
                    <a:schemeClr val="tx1">
                      <a:alpha val="60000"/>
                    </a:schemeClr>
                  </a:glow>
                </a:effectLst>
                <a:latin typeface="+mj-lt"/>
              </a:rPr>
              <a:t>Pelan tindakan yang praktikal &amp; mantap</a:t>
            </a:r>
          </a:p>
        </p:txBody>
      </p:sp>
      <p:sp>
        <p:nvSpPr>
          <p:cNvPr id="11" name="Round Diagonal Corner Rectangle 10"/>
          <p:cNvSpPr/>
          <p:nvPr/>
        </p:nvSpPr>
        <p:spPr>
          <a:xfrm>
            <a:off x="280988" y="1697037"/>
            <a:ext cx="3657599" cy="1447800"/>
          </a:xfrm>
          <a:prstGeom prst="round2Diag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3810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a:solidFill>
                  <a:schemeClr val="bg1"/>
                </a:solidFill>
                <a:effectLst>
                  <a:glow rad="101600">
                    <a:schemeClr val="tx1">
                      <a:alpha val="60000"/>
                    </a:schemeClr>
                  </a:glow>
                </a:effectLst>
                <a:latin typeface="+mj-lt"/>
              </a:rPr>
              <a:t>Perancangan</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strategi</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tersusun</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rapi</a:t>
            </a:r>
            <a:endParaRPr lang="en-US" sz="2800" b="1" dirty="0">
              <a:solidFill>
                <a:schemeClr val="bg1"/>
              </a:solidFill>
              <a:effectLst>
                <a:glow rad="101600">
                  <a:schemeClr val="tx1">
                    <a:alpha val="60000"/>
                  </a:schemeClr>
                </a:glow>
              </a:effectLst>
              <a:latin typeface="+mj-lt"/>
            </a:endParaRPr>
          </a:p>
        </p:txBody>
      </p:sp>
      <p:grpSp>
        <p:nvGrpSpPr>
          <p:cNvPr id="10" name="Curved Right Arrow 9"/>
          <p:cNvGrpSpPr>
            <a:grpSpLocks/>
          </p:cNvGrpSpPr>
          <p:nvPr/>
        </p:nvGrpSpPr>
        <p:grpSpPr bwMode="auto">
          <a:xfrm rot="4381775">
            <a:off x="4002088" y="1027112"/>
            <a:ext cx="685800" cy="1831975"/>
            <a:chOff x="833" y="1709"/>
            <a:chExt cx="1122" cy="1156"/>
          </a:xfrm>
        </p:grpSpPr>
        <p:pic>
          <p:nvPicPr>
            <p:cNvPr id="10257" name="Curved Right Arrow 9"/>
            <p:cNvPicPr>
              <a:picLocks noChangeArrowheads="1"/>
            </p:cNvPicPr>
            <p:nvPr/>
          </p:nvPicPr>
          <p:blipFill>
            <a:blip r:embed="rId3"/>
            <a:srcRect/>
            <a:stretch>
              <a:fillRect/>
            </a:stretch>
          </p:blipFill>
          <p:spPr bwMode="auto">
            <a:xfrm>
              <a:off x="833" y="1709"/>
              <a:ext cx="1122" cy="1156"/>
            </a:xfrm>
            <a:prstGeom prst="rect">
              <a:avLst/>
            </a:prstGeom>
            <a:noFill/>
          </p:spPr>
        </p:pic>
        <p:sp>
          <p:nvSpPr>
            <p:cNvPr id="10258" name="Text Box 18"/>
            <p:cNvSpPr txBox="1">
              <a:spLocks noChangeArrowheads="1"/>
            </p:cNvSpPr>
            <p:nvPr/>
          </p:nvSpPr>
          <p:spPr bwMode="auto">
            <a:xfrm rot="10800000">
              <a:off x="912" y="1776"/>
              <a:ext cx="960" cy="1008"/>
            </a:xfrm>
            <a:prstGeom prst="rect">
              <a:avLst/>
            </a:prstGeom>
            <a:noFill/>
            <a:ln w="9525">
              <a:noFill/>
              <a:miter lim="800000"/>
              <a:headEnd/>
              <a:tailEnd/>
            </a:ln>
          </p:spPr>
          <p:txBody>
            <a:bodyPr vert="eaVert" anchor="ctr"/>
            <a:lstStyle/>
            <a:p>
              <a:pPr algn="ctr"/>
              <a:endParaRPr lang="ms-MY"/>
            </a:p>
          </p:txBody>
        </p:sp>
      </p:grpSp>
      <p:sp>
        <p:nvSpPr>
          <p:cNvPr id="2" name="Round Diagonal Corner Rectangle 8"/>
          <p:cNvSpPr/>
          <p:nvPr/>
        </p:nvSpPr>
        <p:spPr>
          <a:xfrm>
            <a:off x="2743200" y="3581400"/>
            <a:ext cx="4949402" cy="1447800"/>
          </a:xfrm>
          <a:prstGeom prst="round2Diag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3810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a:solidFill>
                  <a:schemeClr val="bg1"/>
                </a:solidFill>
                <a:effectLst>
                  <a:glow rad="101600">
                    <a:schemeClr val="tx1">
                      <a:alpha val="60000"/>
                    </a:schemeClr>
                  </a:glow>
                </a:effectLst>
                <a:latin typeface="+mj-lt"/>
              </a:rPr>
              <a:t>Akan</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mencapai</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kejayaan</a:t>
            </a:r>
            <a:r>
              <a:rPr lang="en-US" sz="2800" b="1" dirty="0">
                <a:solidFill>
                  <a:schemeClr val="bg1"/>
                </a:solidFill>
                <a:effectLst>
                  <a:glow rad="101600">
                    <a:schemeClr val="tx1">
                      <a:alpha val="60000"/>
                    </a:schemeClr>
                  </a:glow>
                </a:effectLst>
                <a:latin typeface="+mj-lt"/>
              </a:rPr>
              <a:t> yang </a:t>
            </a:r>
            <a:r>
              <a:rPr lang="en-US" sz="2800" b="1" dirty="0" err="1">
                <a:solidFill>
                  <a:schemeClr val="bg1"/>
                </a:solidFill>
                <a:effectLst>
                  <a:glow rad="101600">
                    <a:schemeClr val="tx1">
                      <a:alpha val="60000"/>
                    </a:schemeClr>
                  </a:glow>
                </a:effectLst>
                <a:latin typeface="+mj-lt"/>
              </a:rPr>
              <a:t>cemerlang</a:t>
            </a:r>
            <a:endParaRPr lang="en-US" sz="2800" b="1" dirty="0">
              <a:solidFill>
                <a:schemeClr val="bg1"/>
              </a:solidFill>
              <a:effectLst>
                <a:glow rad="101600">
                  <a:schemeClr val="tx1">
                    <a:alpha val="60000"/>
                  </a:schemeClr>
                </a:glow>
              </a:effectLst>
              <a:latin typeface="+mj-lt"/>
            </a:endParaRPr>
          </a:p>
        </p:txBody>
      </p:sp>
      <p:sp>
        <p:nvSpPr>
          <p:cNvPr id="3" name="Round Diagonal Corner Rectangle 8"/>
          <p:cNvSpPr/>
          <p:nvPr/>
        </p:nvSpPr>
        <p:spPr>
          <a:xfrm>
            <a:off x="777174" y="5444640"/>
            <a:ext cx="6065651" cy="1179482"/>
          </a:xfrm>
          <a:prstGeom prst="round2Diag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3810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smtClean="0">
                <a:solidFill>
                  <a:schemeClr val="bg1"/>
                </a:solidFill>
                <a:effectLst>
                  <a:glow rad="101600">
                    <a:schemeClr val="tx1">
                      <a:alpha val="60000"/>
                    </a:schemeClr>
                  </a:glow>
                </a:effectLst>
                <a:latin typeface="+mj-lt"/>
              </a:rPr>
              <a:t>Melahirkan</a:t>
            </a:r>
            <a:r>
              <a:rPr lang="en-US" sz="2800" b="1" dirty="0" smtClean="0">
                <a:solidFill>
                  <a:schemeClr val="bg1"/>
                </a:solidFill>
                <a:effectLst>
                  <a:glow rad="101600">
                    <a:schemeClr val="tx1">
                      <a:alpha val="60000"/>
                    </a:schemeClr>
                  </a:glow>
                </a:effectLst>
                <a:latin typeface="+mj-lt"/>
              </a:rPr>
              <a:t> </a:t>
            </a:r>
            <a:r>
              <a:rPr lang="en-US" sz="2800" b="1" dirty="0">
                <a:solidFill>
                  <a:schemeClr val="bg1"/>
                </a:solidFill>
                <a:effectLst>
                  <a:glow rad="101600">
                    <a:schemeClr val="tx1">
                      <a:alpha val="60000"/>
                    </a:schemeClr>
                  </a:glow>
                </a:effectLst>
                <a:latin typeface="+mj-lt"/>
              </a:rPr>
              <a:t>Modal </a:t>
            </a:r>
            <a:r>
              <a:rPr lang="en-US" sz="2800" b="1" dirty="0" err="1">
                <a:solidFill>
                  <a:schemeClr val="bg1"/>
                </a:solidFill>
                <a:effectLst>
                  <a:glow rad="101600">
                    <a:schemeClr val="tx1">
                      <a:alpha val="60000"/>
                    </a:schemeClr>
                  </a:glow>
                </a:effectLst>
                <a:latin typeface="+mj-lt"/>
              </a:rPr>
              <a:t>Insan</a:t>
            </a:r>
            <a:r>
              <a:rPr lang="en-US" sz="2800" b="1" dirty="0">
                <a:solidFill>
                  <a:schemeClr val="bg1"/>
                </a:solidFill>
                <a:effectLst>
                  <a:glow rad="101600">
                    <a:schemeClr val="tx1">
                      <a:alpha val="60000"/>
                    </a:schemeClr>
                  </a:glow>
                </a:effectLst>
                <a:latin typeface="+mj-lt"/>
              </a:rPr>
              <a:t> </a:t>
            </a:r>
            <a:endParaRPr lang="en-US" sz="2800" b="1" dirty="0" smtClean="0">
              <a:solidFill>
                <a:schemeClr val="bg1"/>
              </a:solidFill>
              <a:effectLst>
                <a:glow rad="101600">
                  <a:schemeClr val="tx1">
                    <a:alpha val="60000"/>
                  </a:schemeClr>
                </a:glow>
              </a:effectLst>
              <a:latin typeface="+mj-lt"/>
            </a:endParaRPr>
          </a:p>
          <a:p>
            <a:pPr algn="ctr"/>
            <a:r>
              <a:rPr lang="en-US" sz="2800" b="1" dirty="0" err="1" smtClean="0">
                <a:solidFill>
                  <a:schemeClr val="bg1"/>
                </a:solidFill>
                <a:effectLst>
                  <a:glow rad="101600">
                    <a:schemeClr val="tx1">
                      <a:alpha val="60000"/>
                    </a:schemeClr>
                  </a:glow>
                </a:effectLst>
                <a:latin typeface="+mj-lt"/>
              </a:rPr>
              <a:t>sebagai</a:t>
            </a:r>
            <a:r>
              <a:rPr lang="en-US" sz="2800" b="1" dirty="0" smtClean="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penentu</a:t>
            </a:r>
            <a:r>
              <a:rPr lang="en-US" sz="2800" b="1" dirty="0">
                <a:solidFill>
                  <a:schemeClr val="bg1"/>
                </a:solidFill>
                <a:effectLst>
                  <a:glow rad="101600">
                    <a:schemeClr val="tx1">
                      <a:alpha val="60000"/>
                    </a:schemeClr>
                  </a:glow>
                </a:effectLst>
                <a:latin typeface="+mj-lt"/>
              </a:rPr>
              <a:t> </a:t>
            </a:r>
            <a:r>
              <a:rPr lang="en-US" sz="2800" b="1" dirty="0" err="1">
                <a:solidFill>
                  <a:schemeClr val="bg1"/>
                </a:solidFill>
                <a:effectLst>
                  <a:glow rad="101600">
                    <a:schemeClr val="tx1">
                      <a:alpha val="60000"/>
                    </a:schemeClr>
                  </a:glow>
                </a:effectLst>
                <a:latin typeface="+mj-lt"/>
              </a:rPr>
              <a:t>matlamat</a:t>
            </a:r>
            <a:endParaRPr lang="en-US" sz="2800" b="1" dirty="0">
              <a:solidFill>
                <a:schemeClr val="bg1"/>
              </a:solidFill>
              <a:effectLst>
                <a:glow rad="101600">
                  <a:schemeClr val="tx1">
                    <a:alpha val="60000"/>
                  </a:schemeClr>
                </a:glow>
              </a:effectLst>
              <a:latin typeface="+mj-lt"/>
            </a:endParaRPr>
          </a:p>
        </p:txBody>
      </p:sp>
      <p:grpSp>
        <p:nvGrpSpPr>
          <p:cNvPr id="4" name="Curved Right Arrow 9"/>
          <p:cNvGrpSpPr>
            <a:grpSpLocks/>
          </p:cNvGrpSpPr>
          <p:nvPr/>
        </p:nvGrpSpPr>
        <p:grpSpPr bwMode="auto">
          <a:xfrm rot="13763281">
            <a:off x="7712631" y="2321328"/>
            <a:ext cx="712788" cy="2220912"/>
            <a:chOff x="833" y="1709"/>
            <a:chExt cx="1122" cy="1156"/>
          </a:xfrm>
        </p:grpSpPr>
        <p:pic>
          <p:nvPicPr>
            <p:cNvPr id="10271" name="Curved Right Arrow 9"/>
            <p:cNvPicPr>
              <a:picLocks noChangeArrowheads="1"/>
            </p:cNvPicPr>
            <p:nvPr/>
          </p:nvPicPr>
          <p:blipFill>
            <a:blip r:embed="rId3"/>
            <a:srcRect/>
            <a:stretch>
              <a:fillRect/>
            </a:stretch>
          </p:blipFill>
          <p:spPr bwMode="auto">
            <a:xfrm>
              <a:off x="833" y="1709"/>
              <a:ext cx="1122" cy="1156"/>
            </a:xfrm>
            <a:prstGeom prst="rect">
              <a:avLst/>
            </a:prstGeom>
            <a:noFill/>
          </p:spPr>
        </p:pic>
        <p:sp>
          <p:nvSpPr>
            <p:cNvPr id="10272" name="Text Box 32"/>
            <p:cNvSpPr txBox="1">
              <a:spLocks noChangeArrowheads="1"/>
            </p:cNvSpPr>
            <p:nvPr/>
          </p:nvSpPr>
          <p:spPr bwMode="auto">
            <a:xfrm rot="10800000">
              <a:off x="912" y="1776"/>
              <a:ext cx="960" cy="1008"/>
            </a:xfrm>
            <a:prstGeom prst="rect">
              <a:avLst/>
            </a:prstGeom>
            <a:noFill/>
            <a:ln w="9525">
              <a:noFill/>
              <a:miter lim="800000"/>
              <a:headEnd/>
              <a:tailEnd/>
            </a:ln>
          </p:spPr>
          <p:txBody>
            <a:bodyPr rot="10800000" vert="eaVert" anchor="ctr"/>
            <a:lstStyle/>
            <a:p>
              <a:pPr algn="ctr"/>
              <a:endParaRPr lang="ms-MY"/>
            </a:p>
          </p:txBody>
        </p:sp>
      </p:grpSp>
      <p:grpSp>
        <p:nvGrpSpPr>
          <p:cNvPr id="5" name="Curved Right Arrow 9"/>
          <p:cNvGrpSpPr>
            <a:grpSpLocks/>
          </p:cNvGrpSpPr>
          <p:nvPr/>
        </p:nvGrpSpPr>
        <p:grpSpPr bwMode="auto">
          <a:xfrm rot="13398919">
            <a:off x="6629400" y="4572000"/>
            <a:ext cx="685800" cy="1831975"/>
            <a:chOff x="833" y="1709"/>
            <a:chExt cx="1122" cy="1156"/>
          </a:xfrm>
        </p:grpSpPr>
        <p:pic>
          <p:nvPicPr>
            <p:cNvPr id="10274" name="Curved Right Arrow 9"/>
            <p:cNvPicPr>
              <a:picLocks noChangeArrowheads="1"/>
            </p:cNvPicPr>
            <p:nvPr/>
          </p:nvPicPr>
          <p:blipFill>
            <a:blip r:embed="rId3"/>
            <a:srcRect/>
            <a:stretch>
              <a:fillRect/>
            </a:stretch>
          </p:blipFill>
          <p:spPr bwMode="auto">
            <a:xfrm>
              <a:off x="833" y="1709"/>
              <a:ext cx="1122" cy="1156"/>
            </a:xfrm>
            <a:prstGeom prst="rect">
              <a:avLst/>
            </a:prstGeom>
            <a:noFill/>
          </p:spPr>
        </p:pic>
        <p:sp>
          <p:nvSpPr>
            <p:cNvPr id="10275" name="Text Box 35"/>
            <p:cNvSpPr txBox="1">
              <a:spLocks noChangeArrowheads="1"/>
            </p:cNvSpPr>
            <p:nvPr/>
          </p:nvSpPr>
          <p:spPr bwMode="auto">
            <a:xfrm rot="10800000">
              <a:off x="912" y="1776"/>
              <a:ext cx="960" cy="1008"/>
            </a:xfrm>
            <a:prstGeom prst="rect">
              <a:avLst/>
            </a:prstGeom>
            <a:noFill/>
            <a:ln w="9525">
              <a:noFill/>
              <a:miter lim="800000"/>
              <a:headEnd/>
              <a:tailEnd/>
            </a:ln>
          </p:spPr>
          <p:txBody>
            <a:bodyPr anchor="ctr"/>
            <a:lstStyle/>
            <a:p>
              <a:pPr algn="ctr"/>
              <a:endParaRPr lang="ms-MY"/>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1602</Words>
  <Application>Microsoft Office PowerPoint</Application>
  <PresentationFormat>On-screen Show (4:3)</PresentationFormat>
  <Paragraphs>214</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   أَقِيْمُوْا ألصَّلآَة.....  Dirikanlah solat……..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Hilmee&amp;Yana</dc:creator>
  <cp:lastModifiedBy> </cp:lastModifiedBy>
  <cp:revision>91</cp:revision>
  <dcterms:created xsi:type="dcterms:W3CDTF">2008-12-10T02:19:10Z</dcterms:created>
  <dcterms:modified xsi:type="dcterms:W3CDTF">2009-06-18T04:29:24Z</dcterms:modified>
</cp:coreProperties>
</file>